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345" r:id="rId5"/>
    <p:sldId id="346" r:id="rId6"/>
    <p:sldId id="1528" r:id="rId7"/>
    <p:sldId id="1396" r:id="rId8"/>
    <p:sldId id="1705" r:id="rId9"/>
    <p:sldId id="1709" r:id="rId10"/>
    <p:sldId id="1671" r:id="rId11"/>
    <p:sldId id="1708" r:id="rId12"/>
    <p:sldId id="1690" r:id="rId13"/>
    <p:sldId id="1711" r:id="rId14"/>
    <p:sldId id="1692" r:id="rId15"/>
    <p:sldId id="1693" r:id="rId16"/>
    <p:sldId id="1710" r:id="rId17"/>
    <p:sldId id="1701" r:id="rId18"/>
    <p:sldId id="1697" r:id="rId19"/>
    <p:sldId id="1714" r:id="rId20"/>
    <p:sldId id="1712" r:id="rId21"/>
    <p:sldId id="1703" r:id="rId22"/>
    <p:sldId id="1687" r:id="rId23"/>
    <p:sldId id="1698" r:id="rId24"/>
    <p:sldId id="1707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77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FF3039-CB4C-0DB3-3D3E-BF4E17F7BB8C}" name="Yu, Chenzi" initials="CY" userId="S::chenzi.24@intl.zju.edu.cn::4cbd6a9a-e119-4dcc-b83e-13fbb808624e" providerId="AD"/>
  <p188:author id="{3218C25F-8D17-D734-C942-EEFC366EA4D6}" name="Ding, Chenyang" initials="CD" userId="S::chenyang.24@intl.zju.edu.cn::10db324d-2892-48a1-a3ff-336746e4c63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, Zhiguo" initials="YZ" lastIdx="1" clrIdx="0">
    <p:extLst>
      <p:ext uri="{19B8F6BF-5375-455C-9EA6-DF929625EA0E}">
        <p15:presenceInfo xmlns:p15="http://schemas.microsoft.com/office/powerpoint/2012/main" userId="S::zhiguoye@intl.zju.edu.cn::913b3727-55e5-4e99-8498-d4d9384af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578FF"/>
    <a:srgbClr val="E7EEFC"/>
    <a:srgbClr val="CFD9FC"/>
    <a:srgbClr val="63A5FF"/>
    <a:srgbClr val="474747"/>
    <a:srgbClr val="035967"/>
    <a:srgbClr val="002E5A"/>
    <a:srgbClr val="35A1AB"/>
    <a:srgbClr val="72D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F8E7D-4846-42BA-BCCC-255B94E64B16}" v="4083" dt="2025-12-15T15:22:03.174"/>
    <p1510:client id="{4D8A3239-C3FC-44E9-A400-EA47E996FEBA}" v="815" dt="2025-12-16T02:53:16.293"/>
    <p1510:client id="{53A3AA74-5944-4B62-81A3-46A6336B0724}" v="2066" dt="2025-12-16T02:55:51.492"/>
    <p1510:client id="{A446491C-2730-45B8-AC2B-56AB919297EF}" v="8049" dt="2025-12-16T03:33:37.90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>
        <p:guide pos="3477"/>
        <p:guide pos="551"/>
        <p:guide pos="3840"/>
        <p:guide pos="712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E63D7-37B0-4931-92C0-8BE2CDA1F447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8C80B-941F-4D8B-8B86-18416D029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3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这个图不体现</a:t>
            </a:r>
            <a:r>
              <a:rPr lang="en-US" altLang="zh-CN"/>
              <a:t>increase</a:t>
            </a:r>
            <a:r>
              <a:rPr lang="zh-CN" altLang="en-US"/>
              <a:t>，但是可以说</a:t>
            </a:r>
            <a:r>
              <a:rPr lang="en-US" altLang="zh-CN"/>
              <a:t>heavy global burden of AD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5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2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Finally, I’d like to thank my team for everyone’s contribution.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44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4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High collection rate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8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/>
              <a:t>Organisation </a:t>
            </a:r>
            <a:r>
              <a:rPr lang="en-GB" altLang="zh-CN" b="1" baseline="0"/>
              <a:t>of the programme and faculty</a:t>
            </a:r>
          </a:p>
          <a:p>
            <a:endParaRPr lang="en-GB" altLang="zh-CN"/>
          </a:p>
          <a:p>
            <a:r>
              <a:rPr lang="en-GB" altLang="zh-CN"/>
              <a:t>Biomedical sciences is an interdisciplinary field</a:t>
            </a:r>
            <a:r>
              <a:rPr lang="en-GB" altLang="zh-CN" baseline="0"/>
              <a:t> which i</a:t>
            </a:r>
            <a:r>
              <a:rPr lang="en-GB" altLang="zh-CN"/>
              <a:t>nteracts with the fields</a:t>
            </a:r>
            <a:r>
              <a:rPr lang="en-GB" altLang="zh-CN" baseline="0"/>
              <a:t> of biology, informatics, medicine and engineering.</a:t>
            </a:r>
            <a:endParaRPr lang="en-GB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30825-6047-439D-BF28-F2113F3EED2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Here shows the data  landscape </a:t>
            </a:r>
          </a:p>
          <a:p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Secreted protein reference is double-checked by two databases</a:t>
            </a:r>
          </a:p>
          <a:p>
            <a:r>
              <a:rPr lang="en-US" altLang="zh-CN"/>
              <a:t>Based on this data, we create </a:t>
            </a:r>
            <a:r>
              <a:rPr lang="en-US" altLang="zh-CN" err="1"/>
              <a:t>NeurosecreDB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0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"This slide illustrates the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structure of </a:t>
            </a:r>
            <a:r>
              <a:rPr lang="en-US" altLang="zh-CN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NeuroSecretDb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built on a relational database design to ensure systematic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2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开头：</a:t>
            </a:r>
            <a:b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"Third, the derived analysis results.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deg_table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stores pre-computed differential expression results, which feed directly into the user queries you saw earlier.</a:t>
            </a:r>
          </a:p>
          <a:p>
            <a:pPr lvl="1"/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pathway_table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ligand_receptor_table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 curated knowledge for functional and interaction analyses.</a:t>
            </a:r>
          </a:p>
          <a:p>
            <a:pPr lvl="1"/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Structuring results separately enables fast retrieval and complex, cross-table queries without reprocessing raw data."</a:t>
            </a:r>
          </a:p>
          <a:p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结尾：</a:t>
            </a:r>
            <a:endParaRPr lang="en-US" altLang="zh-CN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(Summarize the value of this structure)</a:t>
            </a:r>
            <a:b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 summary, this modular structure separates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data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 context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analytical results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key for maintaining data integrity, enabling scalable updates, and supporting the complex, integrated queries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60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database integrates bulk RNA-seq datasets from multiple neurodegenerative diseases and related tissues. Users can query by specifying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 type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system returns a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expression gene table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core output view.“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"Here is an example view. It includes gene symbols, descriptions, and importantly,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type annotations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—such as 'Secreted Protein' or 'Receptor'. The table highlights expression changes and statistical significance across diseases.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8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Return genes which are both significant in transcriptome and proteome</a:t>
            </a:r>
          </a:p>
          <a:p>
            <a:r>
              <a:rPr lang="en-US" altLang="zh-CN"/>
              <a:t>The rationality of our analysis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34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89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pairs </a:t>
            </a:r>
            <a:r>
              <a:rPr lang="en-US" altLang="zh-CN" err="1"/>
              <a:t>invoving</a:t>
            </a:r>
            <a:r>
              <a:rPr lang="en-US" altLang="zh-CN"/>
              <a:t> ITGA2B, are also the components of PI3K-Akt pathway. Considering that this pathway is shared by 4 diseases and ITGA2B is also shared in 3 </a:t>
            </a:r>
            <a:r>
              <a:rPr lang="en-US" altLang="zh-CN" err="1"/>
              <a:t>diesaes</a:t>
            </a:r>
            <a:r>
              <a:rPr lang="en-US" altLang="zh-CN"/>
              <a:t>, We hypothesis that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8C80B-941F-4D8B-8B86-18416D029D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7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F1B1C-8CDF-473B-811B-EF7FC454F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F67BD8-28C3-4935-A735-E1B4D430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2C4BF7-942B-45A5-B684-C4067464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B21D02-6AED-4EC6-9914-5B758EF2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C84EC-3359-48A4-88E4-F9ED8313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11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0D19-21B0-4B0B-A374-0147EFAA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AA25CB-3177-472E-943F-A294AA772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B9FE3-A065-4F20-BB8E-B1EC21700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C4E614-EA11-4CD8-ACA1-F0D89B2A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D435CB-BE0C-48D7-8B39-16D3EA69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3CD29-1BBE-48F8-A81D-C2DA904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EA479-8F2A-4BCD-AF5C-65E1E2EC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ECA61D-9888-43D1-B7A0-48EB7D1CD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1B5DE-A38E-49C6-B9B3-C54D46D5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CCB74-ABC8-4F1E-862F-87AE7901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093622-CD50-418A-BD69-FF1CB5A1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34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C23C35-DC10-4D79-B4DB-BBEBFFBA0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1B49D0-F2A3-40BC-BFD1-75B61141E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1E0B4A-F558-4F10-AD01-772989D5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A780C-B570-4100-9B67-C7E6534D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F84C6-8DE2-46DF-9BE1-E3B015CC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021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2019A4D-6651-484D-8DCE-C1DFE9AD77EA}"/>
              </a:ext>
            </a:extLst>
          </p:cNvPr>
          <p:cNvSpPr/>
          <p:nvPr userDrawn="1"/>
        </p:nvSpPr>
        <p:spPr>
          <a:xfrm flipV="1">
            <a:off x="-7028" y="-1"/>
            <a:ext cx="9651409" cy="787401"/>
          </a:xfrm>
          <a:custGeom>
            <a:avLst/>
            <a:gdLst>
              <a:gd name="connsiteX0" fmla="*/ 3495674 w 9305924"/>
              <a:gd name="connsiteY0" fmla="*/ 652139 h 652139"/>
              <a:gd name="connsiteX1" fmla="*/ 3975727 w 9305924"/>
              <a:gd name="connsiteY1" fmla="*/ 652139 h 652139"/>
              <a:gd name="connsiteX2" fmla="*/ 3975726 w 9305924"/>
              <a:gd name="connsiteY2" fmla="*/ 652138 h 652139"/>
              <a:gd name="connsiteX3" fmla="*/ 4502478 w 9305924"/>
              <a:gd name="connsiteY3" fmla="*/ 652138 h 652139"/>
              <a:gd name="connsiteX4" fmla="*/ 4502477 w 9305924"/>
              <a:gd name="connsiteY4" fmla="*/ 652139 h 652139"/>
              <a:gd name="connsiteX5" fmla="*/ 4982530 w 9305924"/>
              <a:gd name="connsiteY5" fmla="*/ 652139 h 652139"/>
              <a:gd name="connsiteX6" fmla="*/ 4982530 w 9305924"/>
              <a:gd name="connsiteY6" fmla="*/ 652138 h 652139"/>
              <a:gd name="connsiteX7" fmla="*/ 8825872 w 9305924"/>
              <a:gd name="connsiteY7" fmla="*/ 652138 h 652139"/>
              <a:gd name="connsiteX8" fmla="*/ 8825871 w 9305924"/>
              <a:gd name="connsiteY8" fmla="*/ 652139 h 652139"/>
              <a:gd name="connsiteX9" fmla="*/ 9305924 w 9305924"/>
              <a:gd name="connsiteY9" fmla="*/ 652139 h 652139"/>
              <a:gd name="connsiteX10" fmla="*/ 9130508 w 9305924"/>
              <a:gd name="connsiteY10" fmla="*/ 196030 h 652139"/>
              <a:gd name="connsiteX11" fmla="*/ 9128414 w 9305924"/>
              <a:gd name="connsiteY11" fmla="*/ 194682 h 652139"/>
              <a:gd name="connsiteX12" fmla="*/ 9100775 w 9305924"/>
              <a:gd name="connsiteY12" fmla="*/ 143761 h 652139"/>
              <a:gd name="connsiteX13" fmla="*/ 8830393 w 9305924"/>
              <a:gd name="connsiteY13" fmla="*/ 0 h 652139"/>
              <a:gd name="connsiteX14" fmla="*/ 8826041 w 9305924"/>
              <a:gd name="connsiteY14" fmla="*/ 0 h 652139"/>
              <a:gd name="connsiteX15" fmla="*/ 4506999 w 9305924"/>
              <a:gd name="connsiteY15" fmla="*/ 0 h 652139"/>
              <a:gd name="connsiteX16" fmla="*/ 4502647 w 9305924"/>
              <a:gd name="connsiteY16" fmla="*/ 0 h 652139"/>
              <a:gd name="connsiteX17" fmla="*/ 3975558 w 9305924"/>
              <a:gd name="connsiteY17" fmla="*/ 0 h 652139"/>
              <a:gd name="connsiteX18" fmla="*/ 3971205 w 9305924"/>
              <a:gd name="connsiteY18" fmla="*/ 0 h 652139"/>
              <a:gd name="connsiteX19" fmla="*/ 0 w 9305924"/>
              <a:gd name="connsiteY19" fmla="*/ 0 h 652139"/>
              <a:gd name="connsiteX20" fmla="*/ 0 w 9305924"/>
              <a:gd name="connsiteY20" fmla="*/ 652138 h 652139"/>
              <a:gd name="connsiteX21" fmla="*/ 3495675 w 9305924"/>
              <a:gd name="connsiteY21" fmla="*/ 652138 h 6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305924" h="652139">
                <a:moveTo>
                  <a:pt x="3495674" y="652139"/>
                </a:moveTo>
                <a:lnTo>
                  <a:pt x="3975727" y="652139"/>
                </a:lnTo>
                <a:lnTo>
                  <a:pt x="3975726" y="652138"/>
                </a:lnTo>
                <a:lnTo>
                  <a:pt x="4502478" y="652138"/>
                </a:lnTo>
                <a:lnTo>
                  <a:pt x="4502477" y="652139"/>
                </a:lnTo>
                <a:lnTo>
                  <a:pt x="4982530" y="652139"/>
                </a:lnTo>
                <a:lnTo>
                  <a:pt x="4982530" y="652138"/>
                </a:lnTo>
                <a:lnTo>
                  <a:pt x="8825872" y="652138"/>
                </a:lnTo>
                <a:lnTo>
                  <a:pt x="8825871" y="652139"/>
                </a:lnTo>
                <a:lnTo>
                  <a:pt x="9305924" y="652139"/>
                </a:lnTo>
                <a:lnTo>
                  <a:pt x="9130508" y="196030"/>
                </a:lnTo>
                <a:lnTo>
                  <a:pt x="9128414" y="194682"/>
                </a:lnTo>
                <a:lnTo>
                  <a:pt x="9100775" y="143761"/>
                </a:lnTo>
                <a:cubicBezTo>
                  <a:pt x="9042179" y="57026"/>
                  <a:pt x="8942945" y="0"/>
                  <a:pt x="8830393" y="0"/>
                </a:cubicBezTo>
                <a:lnTo>
                  <a:pt x="8826041" y="0"/>
                </a:lnTo>
                <a:lnTo>
                  <a:pt x="4506999" y="0"/>
                </a:lnTo>
                <a:lnTo>
                  <a:pt x="4502647" y="0"/>
                </a:lnTo>
                <a:lnTo>
                  <a:pt x="3975558" y="0"/>
                </a:lnTo>
                <a:lnTo>
                  <a:pt x="3971205" y="0"/>
                </a:lnTo>
                <a:lnTo>
                  <a:pt x="0" y="0"/>
                </a:lnTo>
                <a:lnTo>
                  <a:pt x="0" y="652138"/>
                </a:lnTo>
                <a:lnTo>
                  <a:pt x="3495675" y="652138"/>
                </a:lnTo>
                <a:close/>
              </a:path>
            </a:pathLst>
          </a:custGeom>
          <a:solidFill>
            <a:srgbClr val="002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4A20EF-9207-4D52-BCCA-0757C7CFEB2B}"/>
              </a:ext>
            </a:extLst>
          </p:cNvPr>
          <p:cNvSpPr/>
          <p:nvPr userDrawn="1"/>
        </p:nvSpPr>
        <p:spPr>
          <a:xfrm>
            <a:off x="547094" y="193644"/>
            <a:ext cx="4571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hidden="1">
            <a:extLst>
              <a:ext uri="{FF2B5EF4-FFF2-40B4-BE49-F238E27FC236}">
                <a16:creationId xmlns:a16="http://schemas.microsoft.com/office/drawing/2014/main" id="{1D66B684-7B5A-4CD7-87A4-EF0CC83FB1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0" y="205954"/>
            <a:ext cx="444903" cy="452958"/>
          </a:xfrm>
          <a:prstGeom prst="rect">
            <a:avLst/>
          </a:prstGeom>
        </p:spPr>
      </p:pic>
      <p:pic>
        <p:nvPicPr>
          <p:cNvPr id="7" name="图片 6" hidden="1">
            <a:extLst>
              <a:ext uri="{FF2B5EF4-FFF2-40B4-BE49-F238E27FC236}">
                <a16:creationId xmlns:a16="http://schemas.microsoft.com/office/drawing/2014/main" id="{C1037ACF-65A3-4584-8DC1-93BC6294B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7682" y="348316"/>
            <a:ext cx="450588" cy="90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51BDDB-DB26-42E4-A7DA-123CB14EFA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83749" y="313633"/>
            <a:ext cx="2181089" cy="2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1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14" descr="图片包含 天空, 户外, 草, 建筑物&#10;&#10;描述已自动生成">
            <a:extLst>
              <a:ext uri="{FF2B5EF4-FFF2-40B4-BE49-F238E27FC236}">
                <a16:creationId xmlns:a16="http://schemas.microsoft.com/office/drawing/2014/main" id="{05F2344C-ECF6-4884-ABF0-34D2041CC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96C263-F244-4D7A-ACFF-1E6AB31DD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117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391864" y="4484815"/>
            <a:ext cx="9408277" cy="39661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th-TH" sz="1400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ADDITIONAL TEXT</a:t>
            </a:r>
            <a:endParaRPr lang="th-TH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05021" y="4881430"/>
            <a:ext cx="9381963" cy="822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defRPr lang="en-US" sz="4400" b="1" kern="120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4022549" y="431486"/>
            <a:ext cx="4140790" cy="2365152"/>
          </a:xfrm>
          <a:solidFill>
            <a:schemeClr val="bg1">
              <a:lumMod val="95000"/>
            </a:schemeClr>
          </a:solidFill>
        </p:spPr>
        <p:txBody>
          <a:bodyPr tIns="108000">
            <a:normAutofit/>
          </a:bodyPr>
          <a:lstStyle>
            <a:lvl1pPr marL="0" indent="0" algn="ctr">
              <a:buNone/>
              <a:defRPr sz="1600" i="1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picture here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7213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37C7DB-D29C-4876-876F-44488D547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1" y="205954"/>
            <a:ext cx="2248638" cy="45295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E830E8-E62E-48DF-9C49-3CE434D64695}"/>
              </a:ext>
            </a:extLst>
          </p:cNvPr>
          <p:cNvGrpSpPr/>
          <p:nvPr userDrawn="1"/>
        </p:nvGrpSpPr>
        <p:grpSpPr>
          <a:xfrm>
            <a:off x="-7029" y="-1"/>
            <a:ext cx="9651410" cy="787401"/>
            <a:chOff x="-7029" y="-1"/>
            <a:chExt cx="9430431" cy="589971"/>
          </a:xfrm>
          <a:solidFill>
            <a:srgbClr val="204C87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E3E500B-32D1-43EE-90AE-75B75CAEC2A1}"/>
                </a:ext>
              </a:extLst>
            </p:cNvPr>
            <p:cNvSpPr/>
            <p:nvPr userDrawn="1"/>
          </p:nvSpPr>
          <p:spPr>
            <a:xfrm flipV="1">
              <a:off x="-7028" y="-1"/>
              <a:ext cx="9430430" cy="589971"/>
            </a:xfrm>
            <a:custGeom>
              <a:avLst/>
              <a:gdLst>
                <a:gd name="connsiteX0" fmla="*/ 3495674 w 9305924"/>
                <a:gd name="connsiteY0" fmla="*/ 652139 h 652139"/>
                <a:gd name="connsiteX1" fmla="*/ 3975727 w 9305924"/>
                <a:gd name="connsiteY1" fmla="*/ 652139 h 652139"/>
                <a:gd name="connsiteX2" fmla="*/ 3975726 w 9305924"/>
                <a:gd name="connsiteY2" fmla="*/ 652138 h 652139"/>
                <a:gd name="connsiteX3" fmla="*/ 4502478 w 9305924"/>
                <a:gd name="connsiteY3" fmla="*/ 652138 h 652139"/>
                <a:gd name="connsiteX4" fmla="*/ 4502477 w 9305924"/>
                <a:gd name="connsiteY4" fmla="*/ 652139 h 652139"/>
                <a:gd name="connsiteX5" fmla="*/ 4982530 w 9305924"/>
                <a:gd name="connsiteY5" fmla="*/ 652139 h 652139"/>
                <a:gd name="connsiteX6" fmla="*/ 4982530 w 9305924"/>
                <a:gd name="connsiteY6" fmla="*/ 652138 h 652139"/>
                <a:gd name="connsiteX7" fmla="*/ 8825872 w 9305924"/>
                <a:gd name="connsiteY7" fmla="*/ 652138 h 652139"/>
                <a:gd name="connsiteX8" fmla="*/ 8825871 w 9305924"/>
                <a:gd name="connsiteY8" fmla="*/ 652139 h 652139"/>
                <a:gd name="connsiteX9" fmla="*/ 9305924 w 9305924"/>
                <a:gd name="connsiteY9" fmla="*/ 652139 h 652139"/>
                <a:gd name="connsiteX10" fmla="*/ 9130508 w 9305924"/>
                <a:gd name="connsiteY10" fmla="*/ 196030 h 652139"/>
                <a:gd name="connsiteX11" fmla="*/ 9128414 w 9305924"/>
                <a:gd name="connsiteY11" fmla="*/ 194682 h 652139"/>
                <a:gd name="connsiteX12" fmla="*/ 9100775 w 9305924"/>
                <a:gd name="connsiteY12" fmla="*/ 143761 h 652139"/>
                <a:gd name="connsiteX13" fmla="*/ 8830393 w 9305924"/>
                <a:gd name="connsiteY13" fmla="*/ 0 h 652139"/>
                <a:gd name="connsiteX14" fmla="*/ 8826041 w 9305924"/>
                <a:gd name="connsiteY14" fmla="*/ 0 h 652139"/>
                <a:gd name="connsiteX15" fmla="*/ 4506999 w 9305924"/>
                <a:gd name="connsiteY15" fmla="*/ 0 h 652139"/>
                <a:gd name="connsiteX16" fmla="*/ 4502647 w 9305924"/>
                <a:gd name="connsiteY16" fmla="*/ 0 h 652139"/>
                <a:gd name="connsiteX17" fmla="*/ 3975558 w 9305924"/>
                <a:gd name="connsiteY17" fmla="*/ 0 h 652139"/>
                <a:gd name="connsiteX18" fmla="*/ 3971205 w 9305924"/>
                <a:gd name="connsiteY18" fmla="*/ 0 h 652139"/>
                <a:gd name="connsiteX19" fmla="*/ 0 w 9305924"/>
                <a:gd name="connsiteY19" fmla="*/ 0 h 652139"/>
                <a:gd name="connsiteX20" fmla="*/ 0 w 9305924"/>
                <a:gd name="connsiteY20" fmla="*/ 652138 h 652139"/>
                <a:gd name="connsiteX21" fmla="*/ 3495675 w 9305924"/>
                <a:gd name="connsiteY21" fmla="*/ 652138 h 6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05924" h="652139">
                  <a:moveTo>
                    <a:pt x="3495674" y="652139"/>
                  </a:moveTo>
                  <a:lnTo>
                    <a:pt x="3975727" y="652139"/>
                  </a:lnTo>
                  <a:lnTo>
                    <a:pt x="3975726" y="652138"/>
                  </a:lnTo>
                  <a:lnTo>
                    <a:pt x="4502478" y="652138"/>
                  </a:lnTo>
                  <a:lnTo>
                    <a:pt x="4502477" y="652139"/>
                  </a:lnTo>
                  <a:lnTo>
                    <a:pt x="4982530" y="652139"/>
                  </a:lnTo>
                  <a:lnTo>
                    <a:pt x="4982530" y="652138"/>
                  </a:lnTo>
                  <a:lnTo>
                    <a:pt x="8825872" y="652138"/>
                  </a:lnTo>
                  <a:lnTo>
                    <a:pt x="8825871" y="652139"/>
                  </a:lnTo>
                  <a:lnTo>
                    <a:pt x="9305924" y="652139"/>
                  </a:lnTo>
                  <a:lnTo>
                    <a:pt x="9130508" y="196030"/>
                  </a:lnTo>
                  <a:lnTo>
                    <a:pt x="9128414" y="194682"/>
                  </a:lnTo>
                  <a:lnTo>
                    <a:pt x="9100775" y="143761"/>
                  </a:lnTo>
                  <a:cubicBezTo>
                    <a:pt x="9042179" y="57026"/>
                    <a:pt x="8942945" y="0"/>
                    <a:pt x="8830393" y="0"/>
                  </a:cubicBezTo>
                  <a:lnTo>
                    <a:pt x="8826041" y="0"/>
                  </a:lnTo>
                  <a:lnTo>
                    <a:pt x="4506999" y="0"/>
                  </a:lnTo>
                  <a:lnTo>
                    <a:pt x="4502647" y="0"/>
                  </a:lnTo>
                  <a:lnTo>
                    <a:pt x="3975558" y="0"/>
                  </a:lnTo>
                  <a:lnTo>
                    <a:pt x="3971205" y="0"/>
                  </a:lnTo>
                  <a:lnTo>
                    <a:pt x="0" y="0"/>
                  </a:lnTo>
                  <a:lnTo>
                    <a:pt x="0" y="652138"/>
                  </a:lnTo>
                  <a:lnTo>
                    <a:pt x="3495675" y="652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8FADECE-8721-4F47-AB21-BBF9D43C44C2}"/>
                </a:ext>
              </a:extLst>
            </p:cNvPr>
            <p:cNvSpPr/>
            <p:nvPr userDrawn="1"/>
          </p:nvSpPr>
          <p:spPr>
            <a:xfrm flipV="1">
              <a:off x="-7029" y="-1"/>
              <a:ext cx="9430430" cy="589971"/>
            </a:xfrm>
            <a:custGeom>
              <a:avLst/>
              <a:gdLst>
                <a:gd name="connsiteX0" fmla="*/ 3495674 w 9305924"/>
                <a:gd name="connsiteY0" fmla="*/ 652139 h 652139"/>
                <a:gd name="connsiteX1" fmla="*/ 3975727 w 9305924"/>
                <a:gd name="connsiteY1" fmla="*/ 652139 h 652139"/>
                <a:gd name="connsiteX2" fmla="*/ 3975726 w 9305924"/>
                <a:gd name="connsiteY2" fmla="*/ 652138 h 652139"/>
                <a:gd name="connsiteX3" fmla="*/ 4502478 w 9305924"/>
                <a:gd name="connsiteY3" fmla="*/ 652138 h 652139"/>
                <a:gd name="connsiteX4" fmla="*/ 4502477 w 9305924"/>
                <a:gd name="connsiteY4" fmla="*/ 652139 h 652139"/>
                <a:gd name="connsiteX5" fmla="*/ 4982530 w 9305924"/>
                <a:gd name="connsiteY5" fmla="*/ 652139 h 652139"/>
                <a:gd name="connsiteX6" fmla="*/ 4982530 w 9305924"/>
                <a:gd name="connsiteY6" fmla="*/ 652138 h 652139"/>
                <a:gd name="connsiteX7" fmla="*/ 8825872 w 9305924"/>
                <a:gd name="connsiteY7" fmla="*/ 652138 h 652139"/>
                <a:gd name="connsiteX8" fmla="*/ 8825871 w 9305924"/>
                <a:gd name="connsiteY8" fmla="*/ 652139 h 652139"/>
                <a:gd name="connsiteX9" fmla="*/ 9305924 w 9305924"/>
                <a:gd name="connsiteY9" fmla="*/ 652139 h 652139"/>
                <a:gd name="connsiteX10" fmla="*/ 9130508 w 9305924"/>
                <a:gd name="connsiteY10" fmla="*/ 196030 h 652139"/>
                <a:gd name="connsiteX11" fmla="*/ 9128414 w 9305924"/>
                <a:gd name="connsiteY11" fmla="*/ 194682 h 652139"/>
                <a:gd name="connsiteX12" fmla="*/ 9100775 w 9305924"/>
                <a:gd name="connsiteY12" fmla="*/ 143761 h 652139"/>
                <a:gd name="connsiteX13" fmla="*/ 8830393 w 9305924"/>
                <a:gd name="connsiteY13" fmla="*/ 0 h 652139"/>
                <a:gd name="connsiteX14" fmla="*/ 8826041 w 9305924"/>
                <a:gd name="connsiteY14" fmla="*/ 0 h 652139"/>
                <a:gd name="connsiteX15" fmla="*/ 4506999 w 9305924"/>
                <a:gd name="connsiteY15" fmla="*/ 0 h 652139"/>
                <a:gd name="connsiteX16" fmla="*/ 4502647 w 9305924"/>
                <a:gd name="connsiteY16" fmla="*/ 0 h 652139"/>
                <a:gd name="connsiteX17" fmla="*/ 3975558 w 9305924"/>
                <a:gd name="connsiteY17" fmla="*/ 0 h 652139"/>
                <a:gd name="connsiteX18" fmla="*/ 3971205 w 9305924"/>
                <a:gd name="connsiteY18" fmla="*/ 0 h 652139"/>
                <a:gd name="connsiteX19" fmla="*/ 0 w 9305924"/>
                <a:gd name="connsiteY19" fmla="*/ 0 h 652139"/>
                <a:gd name="connsiteX20" fmla="*/ 0 w 9305924"/>
                <a:gd name="connsiteY20" fmla="*/ 652138 h 652139"/>
                <a:gd name="connsiteX21" fmla="*/ 3495675 w 9305924"/>
                <a:gd name="connsiteY21" fmla="*/ 652138 h 652139"/>
                <a:gd name="connsiteX0" fmla="*/ 0 w 9305924"/>
                <a:gd name="connsiteY0" fmla="*/ 652138 h 743578"/>
                <a:gd name="connsiteX1" fmla="*/ 3495675 w 9305924"/>
                <a:gd name="connsiteY1" fmla="*/ 652138 h 743578"/>
                <a:gd name="connsiteX2" fmla="*/ 3495674 w 9305924"/>
                <a:gd name="connsiteY2" fmla="*/ 652139 h 743578"/>
                <a:gd name="connsiteX3" fmla="*/ 3975727 w 9305924"/>
                <a:gd name="connsiteY3" fmla="*/ 652139 h 743578"/>
                <a:gd name="connsiteX4" fmla="*/ 3975726 w 9305924"/>
                <a:gd name="connsiteY4" fmla="*/ 652138 h 743578"/>
                <a:gd name="connsiteX5" fmla="*/ 4502478 w 9305924"/>
                <a:gd name="connsiteY5" fmla="*/ 652138 h 743578"/>
                <a:gd name="connsiteX6" fmla="*/ 4502477 w 9305924"/>
                <a:gd name="connsiteY6" fmla="*/ 652139 h 743578"/>
                <a:gd name="connsiteX7" fmla="*/ 4982530 w 9305924"/>
                <a:gd name="connsiteY7" fmla="*/ 652139 h 743578"/>
                <a:gd name="connsiteX8" fmla="*/ 4982530 w 9305924"/>
                <a:gd name="connsiteY8" fmla="*/ 652138 h 743578"/>
                <a:gd name="connsiteX9" fmla="*/ 8825872 w 9305924"/>
                <a:gd name="connsiteY9" fmla="*/ 652138 h 743578"/>
                <a:gd name="connsiteX10" fmla="*/ 8825871 w 9305924"/>
                <a:gd name="connsiteY10" fmla="*/ 652139 h 743578"/>
                <a:gd name="connsiteX11" fmla="*/ 9305924 w 9305924"/>
                <a:gd name="connsiteY11" fmla="*/ 652139 h 743578"/>
                <a:gd name="connsiteX12" fmla="*/ 9130508 w 9305924"/>
                <a:gd name="connsiteY12" fmla="*/ 196030 h 743578"/>
                <a:gd name="connsiteX13" fmla="*/ 9128414 w 9305924"/>
                <a:gd name="connsiteY13" fmla="*/ 194682 h 743578"/>
                <a:gd name="connsiteX14" fmla="*/ 9100775 w 9305924"/>
                <a:gd name="connsiteY14" fmla="*/ 143761 h 743578"/>
                <a:gd name="connsiteX15" fmla="*/ 8830393 w 9305924"/>
                <a:gd name="connsiteY15" fmla="*/ 0 h 743578"/>
                <a:gd name="connsiteX16" fmla="*/ 8826041 w 9305924"/>
                <a:gd name="connsiteY16" fmla="*/ 0 h 743578"/>
                <a:gd name="connsiteX17" fmla="*/ 4506999 w 9305924"/>
                <a:gd name="connsiteY17" fmla="*/ 0 h 743578"/>
                <a:gd name="connsiteX18" fmla="*/ 4502647 w 9305924"/>
                <a:gd name="connsiteY18" fmla="*/ 0 h 743578"/>
                <a:gd name="connsiteX19" fmla="*/ 3975558 w 9305924"/>
                <a:gd name="connsiteY19" fmla="*/ 0 h 743578"/>
                <a:gd name="connsiteX20" fmla="*/ 3971205 w 9305924"/>
                <a:gd name="connsiteY20" fmla="*/ 0 h 743578"/>
                <a:gd name="connsiteX21" fmla="*/ 0 w 9305924"/>
                <a:gd name="connsiteY21" fmla="*/ 0 h 743578"/>
                <a:gd name="connsiteX22" fmla="*/ 91440 w 9305924"/>
                <a:gd name="connsiteY22" fmla="*/ 743578 h 743578"/>
                <a:gd name="connsiteX0" fmla="*/ 0 w 9305924"/>
                <a:gd name="connsiteY0" fmla="*/ 652138 h 652139"/>
                <a:gd name="connsiteX1" fmla="*/ 3495675 w 9305924"/>
                <a:gd name="connsiteY1" fmla="*/ 652138 h 652139"/>
                <a:gd name="connsiteX2" fmla="*/ 3495674 w 9305924"/>
                <a:gd name="connsiteY2" fmla="*/ 652139 h 652139"/>
                <a:gd name="connsiteX3" fmla="*/ 3975727 w 9305924"/>
                <a:gd name="connsiteY3" fmla="*/ 652139 h 652139"/>
                <a:gd name="connsiteX4" fmla="*/ 3975726 w 9305924"/>
                <a:gd name="connsiteY4" fmla="*/ 652138 h 652139"/>
                <a:gd name="connsiteX5" fmla="*/ 4502478 w 9305924"/>
                <a:gd name="connsiteY5" fmla="*/ 652138 h 652139"/>
                <a:gd name="connsiteX6" fmla="*/ 4502477 w 9305924"/>
                <a:gd name="connsiteY6" fmla="*/ 652139 h 652139"/>
                <a:gd name="connsiteX7" fmla="*/ 4982530 w 9305924"/>
                <a:gd name="connsiteY7" fmla="*/ 652139 h 652139"/>
                <a:gd name="connsiteX8" fmla="*/ 4982530 w 9305924"/>
                <a:gd name="connsiteY8" fmla="*/ 652138 h 652139"/>
                <a:gd name="connsiteX9" fmla="*/ 8825872 w 9305924"/>
                <a:gd name="connsiteY9" fmla="*/ 652138 h 652139"/>
                <a:gd name="connsiteX10" fmla="*/ 8825871 w 9305924"/>
                <a:gd name="connsiteY10" fmla="*/ 652139 h 652139"/>
                <a:gd name="connsiteX11" fmla="*/ 9305924 w 9305924"/>
                <a:gd name="connsiteY11" fmla="*/ 652139 h 652139"/>
                <a:gd name="connsiteX12" fmla="*/ 9130508 w 9305924"/>
                <a:gd name="connsiteY12" fmla="*/ 196030 h 652139"/>
                <a:gd name="connsiteX13" fmla="*/ 9128414 w 9305924"/>
                <a:gd name="connsiteY13" fmla="*/ 194682 h 652139"/>
                <a:gd name="connsiteX14" fmla="*/ 9100775 w 9305924"/>
                <a:gd name="connsiteY14" fmla="*/ 143761 h 652139"/>
                <a:gd name="connsiteX15" fmla="*/ 8830393 w 9305924"/>
                <a:gd name="connsiteY15" fmla="*/ 0 h 652139"/>
                <a:gd name="connsiteX16" fmla="*/ 8826041 w 9305924"/>
                <a:gd name="connsiteY16" fmla="*/ 0 h 652139"/>
                <a:gd name="connsiteX17" fmla="*/ 4506999 w 9305924"/>
                <a:gd name="connsiteY17" fmla="*/ 0 h 652139"/>
                <a:gd name="connsiteX18" fmla="*/ 4502647 w 9305924"/>
                <a:gd name="connsiteY18" fmla="*/ 0 h 652139"/>
                <a:gd name="connsiteX19" fmla="*/ 3975558 w 9305924"/>
                <a:gd name="connsiteY19" fmla="*/ 0 h 652139"/>
                <a:gd name="connsiteX20" fmla="*/ 3971205 w 9305924"/>
                <a:gd name="connsiteY20" fmla="*/ 0 h 652139"/>
                <a:gd name="connsiteX21" fmla="*/ 0 w 9305924"/>
                <a:gd name="connsiteY21" fmla="*/ 0 h 652139"/>
                <a:gd name="connsiteX0" fmla="*/ 3495675 w 9305924"/>
                <a:gd name="connsiteY0" fmla="*/ 652138 h 652139"/>
                <a:gd name="connsiteX1" fmla="*/ 3495674 w 9305924"/>
                <a:gd name="connsiteY1" fmla="*/ 652139 h 652139"/>
                <a:gd name="connsiteX2" fmla="*/ 3975727 w 9305924"/>
                <a:gd name="connsiteY2" fmla="*/ 652139 h 652139"/>
                <a:gd name="connsiteX3" fmla="*/ 3975726 w 9305924"/>
                <a:gd name="connsiteY3" fmla="*/ 652138 h 652139"/>
                <a:gd name="connsiteX4" fmla="*/ 4502478 w 9305924"/>
                <a:gd name="connsiteY4" fmla="*/ 652138 h 652139"/>
                <a:gd name="connsiteX5" fmla="*/ 4502477 w 9305924"/>
                <a:gd name="connsiteY5" fmla="*/ 652139 h 652139"/>
                <a:gd name="connsiteX6" fmla="*/ 4982530 w 9305924"/>
                <a:gd name="connsiteY6" fmla="*/ 652139 h 652139"/>
                <a:gd name="connsiteX7" fmla="*/ 4982530 w 9305924"/>
                <a:gd name="connsiteY7" fmla="*/ 652138 h 652139"/>
                <a:gd name="connsiteX8" fmla="*/ 8825872 w 9305924"/>
                <a:gd name="connsiteY8" fmla="*/ 652138 h 652139"/>
                <a:gd name="connsiteX9" fmla="*/ 8825871 w 9305924"/>
                <a:gd name="connsiteY9" fmla="*/ 652139 h 652139"/>
                <a:gd name="connsiteX10" fmla="*/ 9305924 w 9305924"/>
                <a:gd name="connsiteY10" fmla="*/ 652139 h 652139"/>
                <a:gd name="connsiteX11" fmla="*/ 9130508 w 9305924"/>
                <a:gd name="connsiteY11" fmla="*/ 196030 h 652139"/>
                <a:gd name="connsiteX12" fmla="*/ 9128414 w 9305924"/>
                <a:gd name="connsiteY12" fmla="*/ 194682 h 652139"/>
                <a:gd name="connsiteX13" fmla="*/ 9100775 w 9305924"/>
                <a:gd name="connsiteY13" fmla="*/ 143761 h 652139"/>
                <a:gd name="connsiteX14" fmla="*/ 8830393 w 9305924"/>
                <a:gd name="connsiteY14" fmla="*/ 0 h 652139"/>
                <a:gd name="connsiteX15" fmla="*/ 8826041 w 9305924"/>
                <a:gd name="connsiteY15" fmla="*/ 0 h 652139"/>
                <a:gd name="connsiteX16" fmla="*/ 4506999 w 9305924"/>
                <a:gd name="connsiteY16" fmla="*/ 0 h 652139"/>
                <a:gd name="connsiteX17" fmla="*/ 4502647 w 9305924"/>
                <a:gd name="connsiteY17" fmla="*/ 0 h 652139"/>
                <a:gd name="connsiteX18" fmla="*/ 3975558 w 9305924"/>
                <a:gd name="connsiteY18" fmla="*/ 0 h 652139"/>
                <a:gd name="connsiteX19" fmla="*/ 3971205 w 9305924"/>
                <a:gd name="connsiteY19" fmla="*/ 0 h 652139"/>
                <a:gd name="connsiteX20" fmla="*/ 0 w 9305924"/>
                <a:gd name="connsiteY20" fmla="*/ 0 h 652139"/>
                <a:gd name="connsiteX0" fmla="*/ 3495675 w 9305924"/>
                <a:gd name="connsiteY0" fmla="*/ 652138 h 652139"/>
                <a:gd name="connsiteX1" fmla="*/ 3975727 w 9305924"/>
                <a:gd name="connsiteY1" fmla="*/ 652139 h 652139"/>
                <a:gd name="connsiteX2" fmla="*/ 3975726 w 9305924"/>
                <a:gd name="connsiteY2" fmla="*/ 652138 h 652139"/>
                <a:gd name="connsiteX3" fmla="*/ 4502478 w 9305924"/>
                <a:gd name="connsiteY3" fmla="*/ 652138 h 652139"/>
                <a:gd name="connsiteX4" fmla="*/ 4502477 w 9305924"/>
                <a:gd name="connsiteY4" fmla="*/ 652139 h 652139"/>
                <a:gd name="connsiteX5" fmla="*/ 4982530 w 9305924"/>
                <a:gd name="connsiteY5" fmla="*/ 652139 h 652139"/>
                <a:gd name="connsiteX6" fmla="*/ 4982530 w 9305924"/>
                <a:gd name="connsiteY6" fmla="*/ 652138 h 652139"/>
                <a:gd name="connsiteX7" fmla="*/ 8825872 w 9305924"/>
                <a:gd name="connsiteY7" fmla="*/ 652138 h 652139"/>
                <a:gd name="connsiteX8" fmla="*/ 8825871 w 9305924"/>
                <a:gd name="connsiteY8" fmla="*/ 652139 h 652139"/>
                <a:gd name="connsiteX9" fmla="*/ 9305924 w 9305924"/>
                <a:gd name="connsiteY9" fmla="*/ 652139 h 652139"/>
                <a:gd name="connsiteX10" fmla="*/ 9130508 w 9305924"/>
                <a:gd name="connsiteY10" fmla="*/ 196030 h 652139"/>
                <a:gd name="connsiteX11" fmla="*/ 9128414 w 9305924"/>
                <a:gd name="connsiteY11" fmla="*/ 194682 h 652139"/>
                <a:gd name="connsiteX12" fmla="*/ 9100775 w 9305924"/>
                <a:gd name="connsiteY12" fmla="*/ 143761 h 652139"/>
                <a:gd name="connsiteX13" fmla="*/ 8830393 w 9305924"/>
                <a:gd name="connsiteY13" fmla="*/ 0 h 652139"/>
                <a:gd name="connsiteX14" fmla="*/ 8826041 w 9305924"/>
                <a:gd name="connsiteY14" fmla="*/ 0 h 652139"/>
                <a:gd name="connsiteX15" fmla="*/ 4506999 w 9305924"/>
                <a:gd name="connsiteY15" fmla="*/ 0 h 652139"/>
                <a:gd name="connsiteX16" fmla="*/ 4502647 w 9305924"/>
                <a:gd name="connsiteY16" fmla="*/ 0 h 652139"/>
                <a:gd name="connsiteX17" fmla="*/ 3975558 w 9305924"/>
                <a:gd name="connsiteY17" fmla="*/ 0 h 652139"/>
                <a:gd name="connsiteX18" fmla="*/ 3971205 w 9305924"/>
                <a:gd name="connsiteY18" fmla="*/ 0 h 652139"/>
                <a:gd name="connsiteX19" fmla="*/ 0 w 9305924"/>
                <a:gd name="connsiteY19" fmla="*/ 0 h 652139"/>
                <a:gd name="connsiteX0" fmla="*/ 3495675 w 9305924"/>
                <a:gd name="connsiteY0" fmla="*/ 652138 h 652139"/>
                <a:gd name="connsiteX1" fmla="*/ 3975727 w 9305924"/>
                <a:gd name="connsiteY1" fmla="*/ 652139 h 652139"/>
                <a:gd name="connsiteX2" fmla="*/ 4502478 w 9305924"/>
                <a:gd name="connsiteY2" fmla="*/ 652138 h 652139"/>
                <a:gd name="connsiteX3" fmla="*/ 4502477 w 9305924"/>
                <a:gd name="connsiteY3" fmla="*/ 652139 h 652139"/>
                <a:gd name="connsiteX4" fmla="*/ 4982530 w 9305924"/>
                <a:gd name="connsiteY4" fmla="*/ 652139 h 652139"/>
                <a:gd name="connsiteX5" fmla="*/ 4982530 w 9305924"/>
                <a:gd name="connsiteY5" fmla="*/ 652138 h 652139"/>
                <a:gd name="connsiteX6" fmla="*/ 8825872 w 9305924"/>
                <a:gd name="connsiteY6" fmla="*/ 652138 h 652139"/>
                <a:gd name="connsiteX7" fmla="*/ 8825871 w 9305924"/>
                <a:gd name="connsiteY7" fmla="*/ 652139 h 652139"/>
                <a:gd name="connsiteX8" fmla="*/ 9305924 w 9305924"/>
                <a:gd name="connsiteY8" fmla="*/ 652139 h 652139"/>
                <a:gd name="connsiteX9" fmla="*/ 9130508 w 9305924"/>
                <a:gd name="connsiteY9" fmla="*/ 196030 h 652139"/>
                <a:gd name="connsiteX10" fmla="*/ 9128414 w 9305924"/>
                <a:gd name="connsiteY10" fmla="*/ 194682 h 652139"/>
                <a:gd name="connsiteX11" fmla="*/ 9100775 w 9305924"/>
                <a:gd name="connsiteY11" fmla="*/ 143761 h 652139"/>
                <a:gd name="connsiteX12" fmla="*/ 8830393 w 9305924"/>
                <a:gd name="connsiteY12" fmla="*/ 0 h 652139"/>
                <a:gd name="connsiteX13" fmla="*/ 8826041 w 9305924"/>
                <a:gd name="connsiteY13" fmla="*/ 0 h 652139"/>
                <a:gd name="connsiteX14" fmla="*/ 4506999 w 9305924"/>
                <a:gd name="connsiteY14" fmla="*/ 0 h 652139"/>
                <a:gd name="connsiteX15" fmla="*/ 4502647 w 9305924"/>
                <a:gd name="connsiteY15" fmla="*/ 0 h 652139"/>
                <a:gd name="connsiteX16" fmla="*/ 3975558 w 9305924"/>
                <a:gd name="connsiteY16" fmla="*/ 0 h 652139"/>
                <a:gd name="connsiteX17" fmla="*/ 3971205 w 9305924"/>
                <a:gd name="connsiteY17" fmla="*/ 0 h 652139"/>
                <a:gd name="connsiteX18" fmla="*/ 0 w 9305924"/>
                <a:gd name="connsiteY18" fmla="*/ 0 h 652139"/>
                <a:gd name="connsiteX0" fmla="*/ 3975727 w 9305924"/>
                <a:gd name="connsiteY0" fmla="*/ 652139 h 652139"/>
                <a:gd name="connsiteX1" fmla="*/ 4502478 w 9305924"/>
                <a:gd name="connsiteY1" fmla="*/ 652138 h 652139"/>
                <a:gd name="connsiteX2" fmla="*/ 4502477 w 9305924"/>
                <a:gd name="connsiteY2" fmla="*/ 652139 h 652139"/>
                <a:gd name="connsiteX3" fmla="*/ 4982530 w 9305924"/>
                <a:gd name="connsiteY3" fmla="*/ 652139 h 652139"/>
                <a:gd name="connsiteX4" fmla="*/ 4982530 w 9305924"/>
                <a:gd name="connsiteY4" fmla="*/ 652138 h 652139"/>
                <a:gd name="connsiteX5" fmla="*/ 8825872 w 9305924"/>
                <a:gd name="connsiteY5" fmla="*/ 652138 h 652139"/>
                <a:gd name="connsiteX6" fmla="*/ 8825871 w 9305924"/>
                <a:gd name="connsiteY6" fmla="*/ 652139 h 652139"/>
                <a:gd name="connsiteX7" fmla="*/ 9305924 w 9305924"/>
                <a:gd name="connsiteY7" fmla="*/ 652139 h 652139"/>
                <a:gd name="connsiteX8" fmla="*/ 9130508 w 9305924"/>
                <a:gd name="connsiteY8" fmla="*/ 196030 h 652139"/>
                <a:gd name="connsiteX9" fmla="*/ 9128414 w 9305924"/>
                <a:gd name="connsiteY9" fmla="*/ 194682 h 652139"/>
                <a:gd name="connsiteX10" fmla="*/ 9100775 w 9305924"/>
                <a:gd name="connsiteY10" fmla="*/ 143761 h 652139"/>
                <a:gd name="connsiteX11" fmla="*/ 8830393 w 9305924"/>
                <a:gd name="connsiteY11" fmla="*/ 0 h 652139"/>
                <a:gd name="connsiteX12" fmla="*/ 8826041 w 9305924"/>
                <a:gd name="connsiteY12" fmla="*/ 0 h 652139"/>
                <a:gd name="connsiteX13" fmla="*/ 4506999 w 9305924"/>
                <a:gd name="connsiteY13" fmla="*/ 0 h 652139"/>
                <a:gd name="connsiteX14" fmla="*/ 4502647 w 9305924"/>
                <a:gd name="connsiteY14" fmla="*/ 0 h 652139"/>
                <a:gd name="connsiteX15" fmla="*/ 3975558 w 9305924"/>
                <a:gd name="connsiteY15" fmla="*/ 0 h 652139"/>
                <a:gd name="connsiteX16" fmla="*/ 3971205 w 9305924"/>
                <a:gd name="connsiteY16" fmla="*/ 0 h 652139"/>
                <a:gd name="connsiteX17" fmla="*/ 0 w 9305924"/>
                <a:gd name="connsiteY17" fmla="*/ 0 h 652139"/>
                <a:gd name="connsiteX0" fmla="*/ 4502478 w 9305924"/>
                <a:gd name="connsiteY0" fmla="*/ 652138 h 652139"/>
                <a:gd name="connsiteX1" fmla="*/ 4502477 w 9305924"/>
                <a:gd name="connsiteY1" fmla="*/ 652139 h 652139"/>
                <a:gd name="connsiteX2" fmla="*/ 4982530 w 9305924"/>
                <a:gd name="connsiteY2" fmla="*/ 652139 h 652139"/>
                <a:gd name="connsiteX3" fmla="*/ 4982530 w 9305924"/>
                <a:gd name="connsiteY3" fmla="*/ 652138 h 652139"/>
                <a:gd name="connsiteX4" fmla="*/ 8825872 w 9305924"/>
                <a:gd name="connsiteY4" fmla="*/ 652138 h 652139"/>
                <a:gd name="connsiteX5" fmla="*/ 8825871 w 9305924"/>
                <a:gd name="connsiteY5" fmla="*/ 652139 h 652139"/>
                <a:gd name="connsiteX6" fmla="*/ 9305924 w 9305924"/>
                <a:gd name="connsiteY6" fmla="*/ 652139 h 652139"/>
                <a:gd name="connsiteX7" fmla="*/ 9130508 w 9305924"/>
                <a:gd name="connsiteY7" fmla="*/ 196030 h 652139"/>
                <a:gd name="connsiteX8" fmla="*/ 9128414 w 9305924"/>
                <a:gd name="connsiteY8" fmla="*/ 194682 h 652139"/>
                <a:gd name="connsiteX9" fmla="*/ 9100775 w 9305924"/>
                <a:gd name="connsiteY9" fmla="*/ 143761 h 652139"/>
                <a:gd name="connsiteX10" fmla="*/ 8830393 w 9305924"/>
                <a:gd name="connsiteY10" fmla="*/ 0 h 652139"/>
                <a:gd name="connsiteX11" fmla="*/ 8826041 w 9305924"/>
                <a:gd name="connsiteY11" fmla="*/ 0 h 652139"/>
                <a:gd name="connsiteX12" fmla="*/ 4506999 w 9305924"/>
                <a:gd name="connsiteY12" fmla="*/ 0 h 652139"/>
                <a:gd name="connsiteX13" fmla="*/ 4502647 w 9305924"/>
                <a:gd name="connsiteY13" fmla="*/ 0 h 652139"/>
                <a:gd name="connsiteX14" fmla="*/ 3975558 w 9305924"/>
                <a:gd name="connsiteY14" fmla="*/ 0 h 652139"/>
                <a:gd name="connsiteX15" fmla="*/ 3971205 w 9305924"/>
                <a:gd name="connsiteY15" fmla="*/ 0 h 652139"/>
                <a:gd name="connsiteX16" fmla="*/ 0 w 9305924"/>
                <a:gd name="connsiteY16" fmla="*/ 0 h 652139"/>
                <a:gd name="connsiteX0" fmla="*/ 4502478 w 9305924"/>
                <a:gd name="connsiteY0" fmla="*/ 652138 h 652139"/>
                <a:gd name="connsiteX1" fmla="*/ 4982530 w 9305924"/>
                <a:gd name="connsiteY1" fmla="*/ 652139 h 652139"/>
                <a:gd name="connsiteX2" fmla="*/ 4982530 w 9305924"/>
                <a:gd name="connsiteY2" fmla="*/ 652138 h 652139"/>
                <a:gd name="connsiteX3" fmla="*/ 8825872 w 9305924"/>
                <a:gd name="connsiteY3" fmla="*/ 652138 h 652139"/>
                <a:gd name="connsiteX4" fmla="*/ 8825871 w 9305924"/>
                <a:gd name="connsiteY4" fmla="*/ 652139 h 652139"/>
                <a:gd name="connsiteX5" fmla="*/ 9305924 w 9305924"/>
                <a:gd name="connsiteY5" fmla="*/ 652139 h 652139"/>
                <a:gd name="connsiteX6" fmla="*/ 9130508 w 9305924"/>
                <a:gd name="connsiteY6" fmla="*/ 196030 h 652139"/>
                <a:gd name="connsiteX7" fmla="*/ 9128414 w 9305924"/>
                <a:gd name="connsiteY7" fmla="*/ 194682 h 652139"/>
                <a:gd name="connsiteX8" fmla="*/ 9100775 w 9305924"/>
                <a:gd name="connsiteY8" fmla="*/ 143761 h 652139"/>
                <a:gd name="connsiteX9" fmla="*/ 8830393 w 9305924"/>
                <a:gd name="connsiteY9" fmla="*/ 0 h 652139"/>
                <a:gd name="connsiteX10" fmla="*/ 8826041 w 9305924"/>
                <a:gd name="connsiteY10" fmla="*/ 0 h 652139"/>
                <a:gd name="connsiteX11" fmla="*/ 4506999 w 9305924"/>
                <a:gd name="connsiteY11" fmla="*/ 0 h 652139"/>
                <a:gd name="connsiteX12" fmla="*/ 4502647 w 9305924"/>
                <a:gd name="connsiteY12" fmla="*/ 0 h 652139"/>
                <a:gd name="connsiteX13" fmla="*/ 3975558 w 9305924"/>
                <a:gd name="connsiteY13" fmla="*/ 0 h 652139"/>
                <a:gd name="connsiteX14" fmla="*/ 3971205 w 9305924"/>
                <a:gd name="connsiteY14" fmla="*/ 0 h 652139"/>
                <a:gd name="connsiteX15" fmla="*/ 0 w 9305924"/>
                <a:gd name="connsiteY15" fmla="*/ 0 h 652139"/>
                <a:gd name="connsiteX0" fmla="*/ 4502478 w 9305924"/>
                <a:gd name="connsiteY0" fmla="*/ 652138 h 652139"/>
                <a:gd name="connsiteX1" fmla="*/ 4982530 w 9305924"/>
                <a:gd name="connsiteY1" fmla="*/ 652139 h 652139"/>
                <a:gd name="connsiteX2" fmla="*/ 8825872 w 9305924"/>
                <a:gd name="connsiteY2" fmla="*/ 652138 h 652139"/>
                <a:gd name="connsiteX3" fmla="*/ 8825871 w 9305924"/>
                <a:gd name="connsiteY3" fmla="*/ 652139 h 652139"/>
                <a:gd name="connsiteX4" fmla="*/ 9305924 w 9305924"/>
                <a:gd name="connsiteY4" fmla="*/ 652139 h 652139"/>
                <a:gd name="connsiteX5" fmla="*/ 9130508 w 9305924"/>
                <a:gd name="connsiteY5" fmla="*/ 196030 h 652139"/>
                <a:gd name="connsiteX6" fmla="*/ 9128414 w 9305924"/>
                <a:gd name="connsiteY6" fmla="*/ 194682 h 652139"/>
                <a:gd name="connsiteX7" fmla="*/ 9100775 w 9305924"/>
                <a:gd name="connsiteY7" fmla="*/ 143761 h 652139"/>
                <a:gd name="connsiteX8" fmla="*/ 8830393 w 9305924"/>
                <a:gd name="connsiteY8" fmla="*/ 0 h 652139"/>
                <a:gd name="connsiteX9" fmla="*/ 8826041 w 9305924"/>
                <a:gd name="connsiteY9" fmla="*/ 0 h 652139"/>
                <a:gd name="connsiteX10" fmla="*/ 4506999 w 9305924"/>
                <a:gd name="connsiteY10" fmla="*/ 0 h 652139"/>
                <a:gd name="connsiteX11" fmla="*/ 4502647 w 9305924"/>
                <a:gd name="connsiteY11" fmla="*/ 0 h 652139"/>
                <a:gd name="connsiteX12" fmla="*/ 3975558 w 9305924"/>
                <a:gd name="connsiteY12" fmla="*/ 0 h 652139"/>
                <a:gd name="connsiteX13" fmla="*/ 3971205 w 9305924"/>
                <a:gd name="connsiteY13" fmla="*/ 0 h 652139"/>
                <a:gd name="connsiteX14" fmla="*/ 0 w 9305924"/>
                <a:gd name="connsiteY14" fmla="*/ 0 h 652139"/>
                <a:gd name="connsiteX0" fmla="*/ 4982530 w 9305924"/>
                <a:gd name="connsiteY0" fmla="*/ 652139 h 652139"/>
                <a:gd name="connsiteX1" fmla="*/ 8825872 w 9305924"/>
                <a:gd name="connsiteY1" fmla="*/ 652138 h 652139"/>
                <a:gd name="connsiteX2" fmla="*/ 8825871 w 9305924"/>
                <a:gd name="connsiteY2" fmla="*/ 652139 h 652139"/>
                <a:gd name="connsiteX3" fmla="*/ 9305924 w 9305924"/>
                <a:gd name="connsiteY3" fmla="*/ 652139 h 652139"/>
                <a:gd name="connsiteX4" fmla="*/ 9130508 w 9305924"/>
                <a:gd name="connsiteY4" fmla="*/ 196030 h 652139"/>
                <a:gd name="connsiteX5" fmla="*/ 9128414 w 9305924"/>
                <a:gd name="connsiteY5" fmla="*/ 194682 h 652139"/>
                <a:gd name="connsiteX6" fmla="*/ 9100775 w 9305924"/>
                <a:gd name="connsiteY6" fmla="*/ 143761 h 652139"/>
                <a:gd name="connsiteX7" fmla="*/ 8830393 w 9305924"/>
                <a:gd name="connsiteY7" fmla="*/ 0 h 652139"/>
                <a:gd name="connsiteX8" fmla="*/ 8826041 w 9305924"/>
                <a:gd name="connsiteY8" fmla="*/ 0 h 652139"/>
                <a:gd name="connsiteX9" fmla="*/ 4506999 w 9305924"/>
                <a:gd name="connsiteY9" fmla="*/ 0 h 652139"/>
                <a:gd name="connsiteX10" fmla="*/ 4502647 w 9305924"/>
                <a:gd name="connsiteY10" fmla="*/ 0 h 652139"/>
                <a:gd name="connsiteX11" fmla="*/ 3975558 w 9305924"/>
                <a:gd name="connsiteY11" fmla="*/ 0 h 652139"/>
                <a:gd name="connsiteX12" fmla="*/ 3971205 w 9305924"/>
                <a:gd name="connsiteY12" fmla="*/ 0 h 652139"/>
                <a:gd name="connsiteX13" fmla="*/ 0 w 9305924"/>
                <a:gd name="connsiteY13" fmla="*/ 0 h 652139"/>
                <a:gd name="connsiteX0" fmla="*/ 8825872 w 9305924"/>
                <a:gd name="connsiteY0" fmla="*/ 652138 h 652139"/>
                <a:gd name="connsiteX1" fmla="*/ 8825871 w 9305924"/>
                <a:gd name="connsiteY1" fmla="*/ 652139 h 652139"/>
                <a:gd name="connsiteX2" fmla="*/ 9305924 w 9305924"/>
                <a:gd name="connsiteY2" fmla="*/ 652139 h 652139"/>
                <a:gd name="connsiteX3" fmla="*/ 9130508 w 9305924"/>
                <a:gd name="connsiteY3" fmla="*/ 196030 h 652139"/>
                <a:gd name="connsiteX4" fmla="*/ 9128414 w 9305924"/>
                <a:gd name="connsiteY4" fmla="*/ 194682 h 652139"/>
                <a:gd name="connsiteX5" fmla="*/ 9100775 w 9305924"/>
                <a:gd name="connsiteY5" fmla="*/ 143761 h 652139"/>
                <a:gd name="connsiteX6" fmla="*/ 8830393 w 9305924"/>
                <a:gd name="connsiteY6" fmla="*/ 0 h 652139"/>
                <a:gd name="connsiteX7" fmla="*/ 8826041 w 9305924"/>
                <a:gd name="connsiteY7" fmla="*/ 0 h 652139"/>
                <a:gd name="connsiteX8" fmla="*/ 4506999 w 9305924"/>
                <a:gd name="connsiteY8" fmla="*/ 0 h 652139"/>
                <a:gd name="connsiteX9" fmla="*/ 4502647 w 9305924"/>
                <a:gd name="connsiteY9" fmla="*/ 0 h 652139"/>
                <a:gd name="connsiteX10" fmla="*/ 3975558 w 9305924"/>
                <a:gd name="connsiteY10" fmla="*/ 0 h 652139"/>
                <a:gd name="connsiteX11" fmla="*/ 3971205 w 9305924"/>
                <a:gd name="connsiteY11" fmla="*/ 0 h 652139"/>
                <a:gd name="connsiteX12" fmla="*/ 0 w 9305924"/>
                <a:gd name="connsiteY12" fmla="*/ 0 h 652139"/>
                <a:gd name="connsiteX0" fmla="*/ 8825872 w 9305924"/>
                <a:gd name="connsiteY0" fmla="*/ 652138 h 652139"/>
                <a:gd name="connsiteX1" fmla="*/ 9305924 w 9305924"/>
                <a:gd name="connsiteY1" fmla="*/ 652139 h 652139"/>
                <a:gd name="connsiteX2" fmla="*/ 9130508 w 9305924"/>
                <a:gd name="connsiteY2" fmla="*/ 196030 h 652139"/>
                <a:gd name="connsiteX3" fmla="*/ 9128414 w 9305924"/>
                <a:gd name="connsiteY3" fmla="*/ 194682 h 652139"/>
                <a:gd name="connsiteX4" fmla="*/ 9100775 w 9305924"/>
                <a:gd name="connsiteY4" fmla="*/ 143761 h 652139"/>
                <a:gd name="connsiteX5" fmla="*/ 8830393 w 9305924"/>
                <a:gd name="connsiteY5" fmla="*/ 0 h 652139"/>
                <a:gd name="connsiteX6" fmla="*/ 8826041 w 9305924"/>
                <a:gd name="connsiteY6" fmla="*/ 0 h 652139"/>
                <a:gd name="connsiteX7" fmla="*/ 4506999 w 9305924"/>
                <a:gd name="connsiteY7" fmla="*/ 0 h 652139"/>
                <a:gd name="connsiteX8" fmla="*/ 4502647 w 9305924"/>
                <a:gd name="connsiteY8" fmla="*/ 0 h 652139"/>
                <a:gd name="connsiteX9" fmla="*/ 3975558 w 9305924"/>
                <a:gd name="connsiteY9" fmla="*/ 0 h 652139"/>
                <a:gd name="connsiteX10" fmla="*/ 3971205 w 9305924"/>
                <a:gd name="connsiteY10" fmla="*/ 0 h 652139"/>
                <a:gd name="connsiteX11" fmla="*/ 0 w 9305924"/>
                <a:gd name="connsiteY11" fmla="*/ 0 h 652139"/>
                <a:gd name="connsiteX0" fmla="*/ 9305924 w 9305924"/>
                <a:gd name="connsiteY0" fmla="*/ 652139 h 652139"/>
                <a:gd name="connsiteX1" fmla="*/ 9130508 w 9305924"/>
                <a:gd name="connsiteY1" fmla="*/ 196030 h 652139"/>
                <a:gd name="connsiteX2" fmla="*/ 9128414 w 9305924"/>
                <a:gd name="connsiteY2" fmla="*/ 194682 h 652139"/>
                <a:gd name="connsiteX3" fmla="*/ 9100775 w 9305924"/>
                <a:gd name="connsiteY3" fmla="*/ 143761 h 652139"/>
                <a:gd name="connsiteX4" fmla="*/ 8830393 w 9305924"/>
                <a:gd name="connsiteY4" fmla="*/ 0 h 652139"/>
                <a:gd name="connsiteX5" fmla="*/ 8826041 w 9305924"/>
                <a:gd name="connsiteY5" fmla="*/ 0 h 652139"/>
                <a:gd name="connsiteX6" fmla="*/ 4506999 w 9305924"/>
                <a:gd name="connsiteY6" fmla="*/ 0 h 652139"/>
                <a:gd name="connsiteX7" fmla="*/ 4502647 w 9305924"/>
                <a:gd name="connsiteY7" fmla="*/ 0 h 652139"/>
                <a:gd name="connsiteX8" fmla="*/ 3975558 w 9305924"/>
                <a:gd name="connsiteY8" fmla="*/ 0 h 652139"/>
                <a:gd name="connsiteX9" fmla="*/ 3971205 w 9305924"/>
                <a:gd name="connsiteY9" fmla="*/ 0 h 652139"/>
                <a:gd name="connsiteX10" fmla="*/ 0 w 9305924"/>
                <a:gd name="connsiteY10" fmla="*/ 0 h 6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05924" h="652139">
                  <a:moveTo>
                    <a:pt x="9305924" y="652139"/>
                  </a:moveTo>
                  <a:lnTo>
                    <a:pt x="9130508" y="196030"/>
                  </a:lnTo>
                  <a:lnTo>
                    <a:pt x="9128414" y="194682"/>
                  </a:lnTo>
                  <a:lnTo>
                    <a:pt x="9100775" y="143761"/>
                  </a:lnTo>
                  <a:cubicBezTo>
                    <a:pt x="9042179" y="57026"/>
                    <a:pt x="8942945" y="0"/>
                    <a:pt x="8830393" y="0"/>
                  </a:cubicBezTo>
                  <a:lnTo>
                    <a:pt x="8826041" y="0"/>
                  </a:lnTo>
                  <a:lnTo>
                    <a:pt x="4506999" y="0"/>
                  </a:lnTo>
                  <a:lnTo>
                    <a:pt x="4502647" y="0"/>
                  </a:lnTo>
                  <a:lnTo>
                    <a:pt x="3975558" y="0"/>
                  </a:lnTo>
                  <a:lnTo>
                    <a:pt x="3971205" y="0"/>
                  </a:lnTo>
                  <a:lnTo>
                    <a:pt x="0" y="0"/>
                  </a:lnTo>
                </a:path>
              </a:pathLst>
            </a:cu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8DE2D45-8082-4748-8B5C-0D541DFE5830}"/>
              </a:ext>
            </a:extLst>
          </p:cNvPr>
          <p:cNvSpPr/>
          <p:nvPr userDrawn="1"/>
        </p:nvSpPr>
        <p:spPr>
          <a:xfrm>
            <a:off x="547094" y="193644"/>
            <a:ext cx="4571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4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1F8DD372-E6A6-4EC7-90BF-0B993C6489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92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B25D-49EB-4901-8FDC-BCF2E519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357FE-B32F-4279-A0B5-F6D63925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660A3-561F-4692-B3F8-CBA20FBD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650AC-6A3D-4B28-9878-26D3474F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B8877-4D5F-43E0-9734-6763CBA3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51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A0680-C510-4C2F-9F09-00BCA3E9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227195-8189-4FA4-9448-29A38D644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FF152-F9F1-4337-9D9D-D5D8C2C3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E5531-EE03-4CBF-88ED-8B09C920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556CA-FC00-4224-8D00-9FC314C9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94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A38B6-1B25-477E-B8DF-BD899E83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F84D0-1FE4-4D98-8CBB-DD83B0753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3F84A8-862F-4E25-A1D9-C777AC8E9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EB5F00-2122-4F07-91E6-93E0B3A7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04FBC8-BD99-4B41-850C-174C2308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982314-4D3F-49B5-A13C-E977C3E5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2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7E1B2-33AD-4EF1-AB60-5B8F5898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BA1B1B-5D96-474B-8810-B081172A6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11241F-426D-4959-97EB-D962B332F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58EA4D-DB4C-42CB-B5AB-DECCE1D0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8E0EF4-B6C3-4235-A851-AC935C3C6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0D8F93-832C-4524-A375-1291A19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24AD09-DDF9-4D0C-8217-6210AA38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7B10FD-F009-40D6-BB3D-3145219C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27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C4416-A9E6-478A-BE36-A735D09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98E4D1-5D34-48B8-93A5-4B843C43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8C5665-EFEF-41D0-B208-913F7B1E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83EE4-AA74-43D3-B47C-505DD0A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4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13FEDA-03A6-4967-9FDF-436A4013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5E46D7-5010-4562-AA56-666F0946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B3158-AF03-4738-BF23-219342B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5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1B7E4-F39B-44BD-9C24-780CEF8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71719-F853-451B-9D5F-6543D8B0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AFF0BC-834A-4BE1-8ACE-EF04696A2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C6FD74-5DF0-45C2-9507-A6EA3F99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2D32ED-9ED4-41C7-A8B0-EE449450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589017-9388-4BD7-962B-E9747DB5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1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D4BD99-480A-4931-9BAB-23F2CB6E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AA2FA4-F201-4F55-A958-29871D2A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25375-50D5-4F72-90C3-01C2FA12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4D4C0-182A-4ADE-8971-8C6BF1168B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F9AF44-D612-45C4-84E7-474F65E47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8B8874-1252-451E-9AFE-D3683CE08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9BB1B-640D-4375-A63D-4C9C21AAE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9" r:id="rId13"/>
    <p:sldLayoutId id="2147483671" r:id="rId14"/>
    <p:sldLayoutId id="2147483674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dad2.70103" TargetMode="External"/><Relationship Id="rId3" Type="http://schemas.openxmlformats.org/officeDocument/2006/relationships/hyperlink" Target="https://doi.org/10.1007/s11357-025-01765-9" TargetMode="External"/><Relationship Id="rId7" Type="http://schemas.openxmlformats.org/officeDocument/2006/relationships/hyperlink" Target="https://doi.org/10.1111/nan.12943" TargetMode="External"/><Relationship Id="rId2" Type="http://schemas.openxmlformats.org/officeDocument/2006/relationships/hyperlink" Target="https://doi.org/10.1186/s12920-019-0581-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93/nar/30.1.207" TargetMode="External"/><Relationship Id="rId5" Type="http://schemas.openxmlformats.org/officeDocument/2006/relationships/hyperlink" Target="https://doi.org/10.1186/s12920-016-0164-y" TargetMode="External"/><Relationship Id="rId4" Type="http://schemas.openxmlformats.org/officeDocument/2006/relationships/hyperlink" Target="https://doi.org/10.1126/scisignal.aaf624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cells11162599" TargetMode="External"/><Relationship Id="rId3" Type="http://schemas.openxmlformats.org/officeDocument/2006/relationships/hyperlink" Target="https://doi.org/10.1371/journal.pone.0143563" TargetMode="External"/><Relationship Id="rId7" Type="http://schemas.openxmlformats.org/officeDocument/2006/relationships/hyperlink" Target="https://doi.org/10.1038/ncomms8866" TargetMode="External"/><Relationship Id="rId2" Type="http://schemas.openxmlformats.org/officeDocument/2006/relationships/hyperlink" Target="https://doi.org/10.1093/nar/28.1.27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02/acn3.51407" TargetMode="External"/><Relationship Id="rId5" Type="http://schemas.openxmlformats.org/officeDocument/2006/relationships/hyperlink" Target="https://doi.org/10.1007/s12035-025-04767-y" TargetMode="External"/><Relationship Id="rId4" Type="http://schemas.openxmlformats.org/officeDocument/2006/relationships/hyperlink" Target="https://doi.org/10.3389/fnmol.2017.00430" TargetMode="External"/><Relationship Id="rId9" Type="http://schemas.openxmlformats.org/officeDocument/2006/relationships/hyperlink" Target="https://doi.org/10.1038/sdata.2019.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pmi-info.org/about-ppmi/who-we-are/study-investigators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水, 天空, 户外, 河流&#10;&#10;描述已自动生成">
            <a:extLst>
              <a:ext uri="{FF2B5EF4-FFF2-40B4-BE49-F238E27FC236}">
                <a16:creationId xmlns:a16="http://schemas.microsoft.com/office/drawing/2014/main" id="{09278EF5-BAC4-0A36-59F0-6A75DCE63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5837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1935BA-71FD-41F0-BBF3-42568CFC8737}"/>
              </a:ext>
            </a:extLst>
          </p:cNvPr>
          <p:cNvSpPr/>
          <p:nvPr/>
        </p:nvSpPr>
        <p:spPr>
          <a:xfrm>
            <a:off x="1160582" y="6484959"/>
            <a:ext cx="6602400" cy="373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5DFD6E-FAAD-4757-9CB1-2FEF6C23AD15}"/>
              </a:ext>
            </a:extLst>
          </p:cNvPr>
          <p:cNvSpPr/>
          <p:nvPr/>
        </p:nvSpPr>
        <p:spPr>
          <a:xfrm>
            <a:off x="1567250" y="2735873"/>
            <a:ext cx="9529854" cy="279850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CAEC91-98F7-4348-A03F-B47B4F9F1F93}"/>
              </a:ext>
            </a:extLst>
          </p:cNvPr>
          <p:cNvSpPr/>
          <p:nvPr/>
        </p:nvSpPr>
        <p:spPr>
          <a:xfrm>
            <a:off x="1837445" y="3099625"/>
            <a:ext cx="8989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方正兰亭中黑简体" panose="02000000000000000000" pitchFamily="2" charset="-122"/>
                <a:cs typeface="Arial" panose="020B0604020202020204" pitchFamily="34" charset="0"/>
                <a:sym typeface="+mn-lt"/>
              </a:rPr>
              <a:t>A Multi-omics Ligand–Receptor Database for Neurodegenerative Diseases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AD0AE1-65EA-46FE-AD86-A1D33D840780}"/>
              </a:ext>
            </a:extLst>
          </p:cNvPr>
          <p:cNvSpPr txBox="1"/>
          <p:nvPr/>
        </p:nvSpPr>
        <p:spPr>
          <a:xfrm>
            <a:off x="1710226" y="4238885"/>
            <a:ext cx="907511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/>
                <a:ea typeface="微软雅黑"/>
              </a:rPr>
              <a:t>Group A</a:t>
            </a:r>
            <a:r>
              <a:rPr lang="en-US">
                <a:solidFill>
                  <a:schemeClr val="bg1"/>
                </a:solidFill>
                <a:latin typeface="Microsoft YaHei"/>
                <a:ea typeface="Microsoft YaHei"/>
              </a:rPr>
              <a:t>: Ding Chenyang, Tang </a:t>
            </a:r>
            <a:r>
              <a:rPr lang="en-US" err="1">
                <a:solidFill>
                  <a:schemeClr val="bg1"/>
                </a:solidFill>
                <a:latin typeface="Microsoft YaHei"/>
                <a:ea typeface="Microsoft YaHei"/>
              </a:rPr>
              <a:t>Haocheng</a:t>
            </a:r>
            <a:r>
              <a:rPr lang="en-US">
                <a:solidFill>
                  <a:schemeClr val="bg1"/>
                </a:solidFill>
                <a:latin typeface="Microsoft YaHei"/>
                <a:ea typeface="Microsoft YaHei"/>
              </a:rPr>
              <a:t>, Xu </a:t>
            </a:r>
            <a:r>
              <a:rPr lang="en-US" err="1">
                <a:solidFill>
                  <a:schemeClr val="bg1"/>
                </a:solidFill>
                <a:latin typeface="Microsoft YaHei"/>
                <a:ea typeface="Microsoft YaHei"/>
              </a:rPr>
              <a:t>Shurui</a:t>
            </a:r>
            <a:r>
              <a:rPr lang="en-US">
                <a:solidFill>
                  <a:schemeClr val="bg1"/>
                </a:solidFill>
                <a:latin typeface="Microsoft YaHei"/>
                <a:ea typeface="Microsoft YaHei"/>
              </a:rPr>
              <a:t>, Yu </a:t>
            </a:r>
            <a:r>
              <a:rPr lang="en-US" err="1">
                <a:solidFill>
                  <a:schemeClr val="bg1"/>
                </a:solidFill>
                <a:latin typeface="Microsoft YaHei"/>
                <a:ea typeface="Microsoft YaHei"/>
              </a:rPr>
              <a:t>Chenzi</a:t>
            </a:r>
            <a:endParaRPr lang="en-US">
              <a:solidFill>
                <a:schemeClr val="bg1"/>
              </a:solidFill>
              <a:latin typeface="Microsoft YaHei"/>
              <a:ea typeface="Microsoft YaHei"/>
            </a:endParaRPr>
          </a:p>
          <a:p>
            <a:endParaRPr lang="en-US">
              <a:solidFill>
                <a:schemeClr val="bg1"/>
              </a:solidFill>
              <a:latin typeface="Microsoft YaHei"/>
              <a:ea typeface="Microsoft YaHei"/>
            </a:endParaRPr>
          </a:p>
          <a:p>
            <a:r>
              <a:rPr lang="en-US">
                <a:solidFill>
                  <a:schemeClr val="bg1"/>
                </a:solidFill>
                <a:latin typeface="Microsoft YaHei"/>
                <a:ea typeface="Microsoft YaHei"/>
              </a:rPr>
              <a:t>Presenter: Yu </a:t>
            </a:r>
            <a:r>
              <a:rPr lang="en-US" err="1">
                <a:solidFill>
                  <a:schemeClr val="bg1"/>
                </a:solidFill>
                <a:latin typeface="Microsoft YaHei"/>
                <a:ea typeface="Microsoft YaHei"/>
              </a:rPr>
              <a:t>Chenzi</a:t>
            </a:r>
            <a:endParaRPr lang="en-US">
              <a:solidFill>
                <a:schemeClr val="bg1"/>
              </a:solidFill>
              <a:latin typeface="Microsoft YaHei"/>
              <a:ea typeface="Microsoft YaHei"/>
            </a:endParaRPr>
          </a:p>
          <a:p>
            <a:r>
              <a:rPr lang="en-US">
                <a:solidFill>
                  <a:schemeClr val="bg1"/>
                </a:solidFill>
                <a:latin typeface="Microsoft YaHei"/>
                <a:ea typeface="Microsoft YaHei"/>
              </a:rPr>
              <a:t>Date: 2025.12.16</a:t>
            </a:r>
          </a:p>
          <a:p>
            <a:endParaRPr lang="en-US">
              <a:solidFill>
                <a:schemeClr val="bg1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96581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气泡图&#10;&#10;AI 生成的内容可能不正确。">
            <a:extLst>
              <a:ext uri="{FF2B5EF4-FFF2-40B4-BE49-F238E27FC236}">
                <a16:creationId xmlns:a16="http://schemas.microsoft.com/office/drawing/2014/main" id="{00C61E3E-316B-177F-7C5F-BC81B8162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1"/>
          <a:stretch>
            <a:fillRect/>
          </a:stretch>
        </p:blipFill>
        <p:spPr>
          <a:xfrm>
            <a:off x="1038640" y="1286156"/>
            <a:ext cx="4088542" cy="46559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99ADB5-823B-A680-AF01-B5DF21E2117F}"/>
              </a:ext>
            </a:extLst>
          </p:cNvPr>
          <p:cNvSpPr txBox="1"/>
          <p:nvPr/>
        </p:nvSpPr>
        <p:spPr>
          <a:xfrm>
            <a:off x="1907934" y="5926032"/>
            <a:ext cx="31060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Shared DEG ratio in blood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CD7C77-EB91-D8DC-17A9-03EB03659771}"/>
              </a:ext>
            </a:extLst>
          </p:cNvPr>
          <p:cNvSpPr txBox="1"/>
          <p:nvPr/>
        </p:nvSpPr>
        <p:spPr>
          <a:xfrm>
            <a:off x="5224448" y="2406177"/>
            <a:ext cx="632885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ea typeface="微软雅黑" panose="020B0503020204020204" pitchFamily="34" charset="-122"/>
              </a:rPr>
              <a:t>Shared</a:t>
            </a:r>
            <a:r>
              <a:rPr lang="zh-CN" altLang="en-US" sz="2400" b="1"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ea typeface="微软雅黑" panose="020B0503020204020204" pitchFamily="34" charset="-122"/>
              </a:rPr>
              <a:t>DEGs</a:t>
            </a:r>
            <a:r>
              <a:rPr lang="zh-CN" altLang="en-US" sz="2400" b="1"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ea typeface="微软雅黑" panose="020B0503020204020204" pitchFamily="34" charset="-122"/>
              </a:rPr>
              <a:t>across</a:t>
            </a:r>
            <a:r>
              <a:rPr lang="zh-CN" altLang="en-US" sz="2400" b="1"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ea typeface="微软雅黑" panose="020B0503020204020204" pitchFamily="34" charset="-122"/>
              </a:rPr>
              <a:t>diseases in blood:</a:t>
            </a:r>
            <a:endParaRPr lang="zh-CN" altLang="en-US" sz="2400" b="1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j-lt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j-lt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j-lt"/>
                <a:ea typeface="微软雅黑" panose="020B0503020204020204" pitchFamily="34" charset="-122"/>
              </a:rPr>
              <a:t>There are many DEGs present in multiple diseases.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j-lt"/>
              <a:ea typeface="微软雅黑" panose="020B0503020204020204" pitchFamily="34" charset="-122"/>
            </a:endParaRPr>
          </a:p>
          <a:p>
            <a:endParaRPr lang="en-US" altLang="zh-CN" sz="2000">
              <a:latin typeface="+mj-lt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j-lt"/>
                <a:ea typeface="微软雅黑" panose="020B0503020204020204" pitchFamily="34" charset="-122"/>
              </a:rPr>
              <a:t>HD and ALS are more similar in level</a:t>
            </a:r>
            <a:r>
              <a:rPr lang="zh-CN" altLang="en-US" sz="200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latin typeface="+mj-lt"/>
                <a:ea typeface="微软雅黑" panose="020B0503020204020204" pitchFamily="34" charset="-122"/>
              </a:rPr>
              <a:t>of DEG, indicating shared pathogenesis.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36120C-F8F6-6FEB-8A93-6DF97486DFB2}"/>
              </a:ext>
            </a:extLst>
          </p:cNvPr>
          <p:cNvSpPr txBox="1"/>
          <p:nvPr/>
        </p:nvSpPr>
        <p:spPr>
          <a:xfrm>
            <a:off x="622300" y="120450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Shared</a:t>
            </a:r>
            <a:r>
              <a:rPr lang="zh-CN" altLang="en-US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DEGs</a:t>
            </a:r>
            <a:r>
              <a:rPr lang="zh-CN" altLang="en-US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across</a:t>
            </a:r>
            <a:r>
              <a:rPr lang="zh-CN" altLang="en-US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diseases</a:t>
            </a:r>
            <a:endParaRPr lang="zh-CN" altLang="en-US" sz="2800" b="1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2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91BF9F1-E6C3-06DD-ADB0-5EC27CDE7E5A}"/>
              </a:ext>
            </a:extLst>
          </p:cNvPr>
          <p:cNvSpPr/>
          <p:nvPr/>
        </p:nvSpPr>
        <p:spPr>
          <a:xfrm>
            <a:off x="73719" y="1748469"/>
            <a:ext cx="5183199" cy="4805021"/>
          </a:xfrm>
          <a:prstGeom prst="rect">
            <a:avLst/>
          </a:prstGeom>
          <a:solidFill>
            <a:srgbClr val="E7EE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08E7AD-F5A3-F1F6-027B-50621415154E}"/>
              </a:ext>
            </a:extLst>
          </p:cNvPr>
          <p:cNvSpPr txBox="1"/>
          <p:nvPr/>
        </p:nvSpPr>
        <p:spPr>
          <a:xfrm>
            <a:off x="642240" y="124729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Multi-omics analysis  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3E2A17-D7DF-55F3-83D3-2DE4057B5C1C}"/>
              </a:ext>
            </a:extLst>
          </p:cNvPr>
          <p:cNvGrpSpPr/>
          <p:nvPr/>
        </p:nvGrpSpPr>
        <p:grpSpPr>
          <a:xfrm>
            <a:off x="2392310" y="3914793"/>
            <a:ext cx="2322539" cy="1472284"/>
            <a:chOff x="5503862" y="2721921"/>
            <a:chExt cx="3080062" cy="208704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BAAA8EB-08B1-E17C-A8CF-1C135F7EBE0D}"/>
                </a:ext>
              </a:extLst>
            </p:cNvPr>
            <p:cNvSpPr/>
            <p:nvPr/>
          </p:nvSpPr>
          <p:spPr>
            <a:xfrm>
              <a:off x="5503862" y="2721921"/>
              <a:ext cx="2076449" cy="20870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</a:t>
              </a: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05628CA-61A9-325C-570E-E804A506D029}"/>
                </a:ext>
              </a:extLst>
            </p:cNvPr>
            <p:cNvSpPr/>
            <p:nvPr/>
          </p:nvSpPr>
          <p:spPr>
            <a:xfrm>
              <a:off x="7218674" y="3076545"/>
              <a:ext cx="1365250" cy="1358900"/>
            </a:xfrm>
            <a:prstGeom prst="ellipse">
              <a:avLst/>
            </a:prstGeom>
            <a:solidFill>
              <a:srgbClr val="1578FF">
                <a:alpha val="3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</a:t>
              </a:r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16FF335-8250-3203-A92D-DB6874739CB5}"/>
              </a:ext>
            </a:extLst>
          </p:cNvPr>
          <p:cNvSpPr/>
          <p:nvPr/>
        </p:nvSpPr>
        <p:spPr>
          <a:xfrm>
            <a:off x="172280" y="3482269"/>
            <a:ext cx="1979023" cy="492630"/>
          </a:xfrm>
          <a:prstGeom prst="rect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Arial" panose="020B0604020202020204" pitchFamily="34" charset="0"/>
                <a:cs typeface="Arial" panose="020B0604020202020204" pitchFamily="34" charset="0"/>
              </a:rPr>
              <a:t>Disease+Tissue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328281-2F38-4E0B-322A-77FD6624DFB3}"/>
              </a:ext>
            </a:extLst>
          </p:cNvPr>
          <p:cNvSpPr/>
          <p:nvPr/>
        </p:nvSpPr>
        <p:spPr>
          <a:xfrm>
            <a:off x="2817668" y="5699492"/>
            <a:ext cx="1020056" cy="7370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DEG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555820-87BE-726A-B2D2-47143793A05D}"/>
              </a:ext>
            </a:extLst>
          </p:cNvPr>
          <p:cNvSpPr/>
          <p:nvPr/>
        </p:nvSpPr>
        <p:spPr>
          <a:xfrm>
            <a:off x="3839154" y="5699492"/>
            <a:ext cx="1093618" cy="7370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DEP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表格&#10;&#10;AI 生成的内容可能不正确。">
            <a:extLst>
              <a:ext uri="{FF2B5EF4-FFF2-40B4-BE49-F238E27FC236}">
                <a16:creationId xmlns:a16="http://schemas.microsoft.com/office/drawing/2014/main" id="{F3F64707-D81C-1D92-6518-C5CFA466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01" y="2117111"/>
            <a:ext cx="6217855" cy="14131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0CCC99E-664F-C021-C943-E5A9BF483131}"/>
              </a:ext>
            </a:extLst>
          </p:cNvPr>
          <p:cNvSpPr txBox="1"/>
          <p:nvPr/>
        </p:nvSpPr>
        <p:spPr>
          <a:xfrm>
            <a:off x="7031858" y="5079300"/>
            <a:ext cx="34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Some have been proved: e.g. </a:t>
            </a:r>
            <a:r>
              <a:rPr lang="en-US" altLang="zh-CN" sz="14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CXCL1</a:t>
            </a:r>
          </a:p>
        </p:txBody>
      </p:sp>
      <p:pic>
        <p:nvPicPr>
          <p:cNvPr id="19" name="图片 18" descr="图形用户界面, 文本&#10;&#10;AI 生成的内容可能不正确。">
            <a:extLst>
              <a:ext uri="{FF2B5EF4-FFF2-40B4-BE49-F238E27FC236}">
                <a16:creationId xmlns:a16="http://schemas.microsoft.com/office/drawing/2014/main" id="{61660E8B-84CB-0EE2-E8B6-53A708B73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059" y="3627091"/>
            <a:ext cx="2793585" cy="145220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8C04734-8076-D11D-C7A0-77AA6EC28DA4}"/>
              </a:ext>
            </a:extLst>
          </p:cNvPr>
          <p:cNvSpPr/>
          <p:nvPr/>
        </p:nvSpPr>
        <p:spPr>
          <a:xfrm>
            <a:off x="5959766" y="2928498"/>
            <a:ext cx="568411" cy="2059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50901EAC-20BC-FA72-1847-DFB154E17851}"/>
              </a:ext>
            </a:extLst>
          </p:cNvPr>
          <p:cNvSpPr/>
          <p:nvPr/>
        </p:nvSpPr>
        <p:spPr>
          <a:xfrm rot="20462598">
            <a:off x="2786671" y="3082950"/>
            <a:ext cx="308532" cy="798639"/>
          </a:xfrm>
          <a:prstGeom prst="downArrow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E00438-B82F-846A-1A7C-252B7A360857}"/>
              </a:ext>
            </a:extLst>
          </p:cNvPr>
          <p:cNvSpPr txBox="1"/>
          <p:nvPr/>
        </p:nvSpPr>
        <p:spPr>
          <a:xfrm>
            <a:off x="5567773" y="5513229"/>
            <a:ext cx="6201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Contributions: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Enable validation across multiple omics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Improve the robustness and biological reliability.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9D5727-D60C-C8BF-9211-F81FA8468B5C}"/>
              </a:ext>
            </a:extLst>
          </p:cNvPr>
          <p:cNvSpPr txBox="1"/>
          <p:nvPr/>
        </p:nvSpPr>
        <p:spPr>
          <a:xfrm>
            <a:off x="5430100" y="1539215"/>
            <a:ext cx="668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 2: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GetDiseaseMultiOmics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(‘PD', 'Blood', 30);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A1A48E-5B9F-B55F-E893-59752D0E6C4C}"/>
              </a:ext>
            </a:extLst>
          </p:cNvPr>
          <p:cNvSpPr txBox="1"/>
          <p:nvPr/>
        </p:nvSpPr>
        <p:spPr>
          <a:xfrm>
            <a:off x="73719" y="1733090"/>
            <a:ext cx="152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Query logic: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BEB5BB-EA60-03E3-1506-94184BD2F66A}"/>
              </a:ext>
            </a:extLst>
          </p:cNvPr>
          <p:cNvSpPr txBox="1"/>
          <p:nvPr/>
        </p:nvSpPr>
        <p:spPr>
          <a:xfrm>
            <a:off x="329348" y="972645"/>
            <a:ext cx="1182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integrates bulk RNA-seq and proteomic data for further validation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E6F17A-9D47-0491-0278-045CE5F5B671}"/>
              </a:ext>
            </a:extLst>
          </p:cNvPr>
          <p:cNvSpPr/>
          <p:nvPr/>
        </p:nvSpPr>
        <p:spPr>
          <a:xfrm>
            <a:off x="2273893" y="2080498"/>
            <a:ext cx="1358537" cy="1348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DEG_table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89E5F6C5-8933-9BDA-8B55-275364558A00}"/>
              </a:ext>
            </a:extLst>
          </p:cNvPr>
          <p:cNvSpPr/>
          <p:nvPr/>
        </p:nvSpPr>
        <p:spPr>
          <a:xfrm rot="1427225">
            <a:off x="4388401" y="3233326"/>
            <a:ext cx="308532" cy="798639"/>
          </a:xfrm>
          <a:prstGeom prst="downArrow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4CAA01-4BA5-6CBD-F77F-96FEA37C9409}"/>
              </a:ext>
            </a:extLst>
          </p:cNvPr>
          <p:cNvSpPr/>
          <p:nvPr/>
        </p:nvSpPr>
        <p:spPr>
          <a:xfrm>
            <a:off x="3783345" y="2080499"/>
            <a:ext cx="1358537" cy="1348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Proteomics_table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417320-7CC0-E49E-5669-35CB247BAFBD}"/>
              </a:ext>
            </a:extLst>
          </p:cNvPr>
          <p:cNvCxnSpPr>
            <a:cxnSpLocks/>
          </p:cNvCxnSpPr>
          <p:nvPr/>
        </p:nvCxnSpPr>
        <p:spPr>
          <a:xfrm>
            <a:off x="3837724" y="4740965"/>
            <a:ext cx="0" cy="8988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475D657-2A57-7E8D-A686-61518AD4C323}"/>
              </a:ext>
            </a:extLst>
          </p:cNvPr>
          <p:cNvSpPr txBox="1"/>
          <p:nvPr/>
        </p:nvSpPr>
        <p:spPr>
          <a:xfrm>
            <a:off x="3437897" y="3541800"/>
            <a:ext cx="69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5D6B3E-7382-B686-9529-D549FE3A4313}"/>
              </a:ext>
            </a:extLst>
          </p:cNvPr>
          <p:cNvSpPr txBox="1"/>
          <p:nvPr/>
        </p:nvSpPr>
        <p:spPr>
          <a:xfrm>
            <a:off x="759987" y="3066655"/>
            <a:ext cx="77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477664-89C8-B7AD-4F50-E53106F751E5}"/>
              </a:ext>
            </a:extLst>
          </p:cNvPr>
          <p:cNvSpPr txBox="1"/>
          <p:nvPr/>
        </p:nvSpPr>
        <p:spPr>
          <a:xfrm>
            <a:off x="687743" y="5872871"/>
            <a:ext cx="181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Output View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654E0B-F1D1-C28C-F17C-37F4753EF03A}"/>
              </a:ext>
            </a:extLst>
          </p:cNvPr>
          <p:cNvSpPr txBox="1"/>
          <p:nvPr/>
        </p:nvSpPr>
        <p:spPr>
          <a:xfrm>
            <a:off x="621817" y="2489516"/>
            <a:ext cx="181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Original Table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3EC585-2F69-BC8F-0BDD-0DFA2F082239}"/>
              </a:ext>
            </a:extLst>
          </p:cNvPr>
          <p:cNvSpPr txBox="1"/>
          <p:nvPr/>
        </p:nvSpPr>
        <p:spPr>
          <a:xfrm>
            <a:off x="812002" y="138231"/>
            <a:ext cx="456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Ligand-Receptor analysis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39E46C-E5B1-42E4-57C4-B46442F19004}"/>
              </a:ext>
            </a:extLst>
          </p:cNvPr>
          <p:cNvSpPr txBox="1"/>
          <p:nvPr/>
        </p:nvSpPr>
        <p:spPr>
          <a:xfrm>
            <a:off x="2571688" y="4481176"/>
            <a:ext cx="59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Demo3:  CALL 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GetDiseaseLigandReceptor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(‘AD’, 'Blood')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0F7E340-92B4-5B22-140B-A1A010B8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4" y="4876916"/>
            <a:ext cx="11010652" cy="1464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711E18-843D-4051-2B97-2A5430DB8D9E}"/>
              </a:ext>
            </a:extLst>
          </p:cNvPr>
          <p:cNvSpPr txBox="1"/>
          <p:nvPr/>
        </p:nvSpPr>
        <p:spPr>
          <a:xfrm>
            <a:off x="136204" y="1011838"/>
            <a:ext cx="705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The list of ligand-receptor pairs was derived from </a:t>
            </a:r>
            <a:r>
              <a:rPr lang="en-US" altLang="zh-CN" sz="2400" err="1">
                <a:latin typeface="Arial" panose="020B0604020202020204" pitchFamily="34" charset="0"/>
                <a:cs typeface="Arial" panose="020B0604020202020204" pitchFamily="34" charset="0"/>
              </a:rPr>
              <a:t>Ramilowski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2400" i="1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altLang="zh-CN" sz="2400" i="1" err="1">
                <a:latin typeface="Arial" panose="020B0604020202020204" pitchFamily="34" charset="0"/>
                <a:cs typeface="Arial" panose="020B0604020202020204" pitchFamily="34" charset="0"/>
              </a:rPr>
              <a:t>Nat.Conmmun</a:t>
            </a:r>
            <a:r>
              <a:rPr lang="en-US" altLang="zh-CN" sz="2400" i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 2015).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9B92AC-C585-75BF-A2A5-7DDE16EC1857}"/>
              </a:ext>
            </a:extLst>
          </p:cNvPr>
          <p:cNvSpPr/>
          <p:nvPr/>
        </p:nvSpPr>
        <p:spPr>
          <a:xfrm>
            <a:off x="2714147" y="2065159"/>
            <a:ext cx="1358537" cy="2050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DEG_table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F723A-5C54-4DBA-C0E1-1E89994F8898}"/>
              </a:ext>
            </a:extLst>
          </p:cNvPr>
          <p:cNvSpPr txBox="1"/>
          <p:nvPr/>
        </p:nvSpPr>
        <p:spPr>
          <a:xfrm>
            <a:off x="4355581" y="2721261"/>
            <a:ext cx="248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ligand-receptor pairs </a:t>
            </a:r>
            <a:endParaRPr lang="zh-CN" altLang="en-US"/>
          </a:p>
        </p:txBody>
      </p: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6D3EBA06-41EE-A6A8-935A-D390D916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630" y="975574"/>
            <a:ext cx="2778691" cy="338052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2EA072B-4DDA-51AE-74F4-2469234CD87A}"/>
              </a:ext>
            </a:extLst>
          </p:cNvPr>
          <p:cNvCxnSpPr>
            <a:cxnSpLocks/>
          </p:cNvCxnSpPr>
          <p:nvPr/>
        </p:nvCxnSpPr>
        <p:spPr>
          <a:xfrm>
            <a:off x="4072684" y="3299791"/>
            <a:ext cx="344626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4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8A97F4ED-14B8-7A26-504D-95876EE91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706"/>
          <a:stretch>
            <a:fillRect/>
          </a:stretch>
        </p:blipFill>
        <p:spPr>
          <a:xfrm>
            <a:off x="8202748" y="2067068"/>
            <a:ext cx="3359150" cy="39426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50587A0-D01A-2BC3-6EB3-4E32ADE4E5D8}"/>
              </a:ext>
            </a:extLst>
          </p:cNvPr>
          <p:cNvSpPr txBox="1"/>
          <p:nvPr/>
        </p:nvSpPr>
        <p:spPr>
          <a:xfrm>
            <a:off x="40656" y="4138040"/>
            <a:ext cx="4261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ITGA2B has been identified associated with AD (Donner, et., al,2016)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7F81848-630B-1CE0-2BCF-9592E952C870}"/>
              </a:ext>
            </a:extLst>
          </p:cNvPr>
          <p:cNvGrpSpPr/>
          <p:nvPr/>
        </p:nvGrpSpPr>
        <p:grpSpPr>
          <a:xfrm>
            <a:off x="4430948" y="2273693"/>
            <a:ext cx="3203832" cy="3125257"/>
            <a:chOff x="8683924" y="1318238"/>
            <a:chExt cx="3250721" cy="2655989"/>
          </a:xfrm>
        </p:grpSpPr>
        <p:pic>
          <p:nvPicPr>
            <p:cNvPr id="17" name="图片 16" descr="图示&#10;&#10;AI 生成的内容可能不正确。">
              <a:extLst>
                <a:ext uri="{FF2B5EF4-FFF2-40B4-BE49-F238E27FC236}">
                  <a16:creationId xmlns:a16="http://schemas.microsoft.com/office/drawing/2014/main" id="{A4C27CBD-EE29-05B8-A191-130C91FD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95"/>
            <a:stretch>
              <a:fillRect/>
            </a:stretch>
          </p:blipFill>
          <p:spPr>
            <a:xfrm>
              <a:off x="8683924" y="1318238"/>
              <a:ext cx="3250721" cy="265598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913F92-F3EF-2A3C-B359-0D8089A1464B}"/>
                </a:ext>
              </a:extLst>
            </p:cNvPr>
            <p:cNvSpPr txBox="1"/>
            <p:nvPr/>
          </p:nvSpPr>
          <p:spPr>
            <a:xfrm>
              <a:off x="10082299" y="279495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86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E322C-9A30-29A4-D5DA-1C169A28EF4C}"/>
              </a:ext>
            </a:extLst>
          </p:cNvPr>
          <p:cNvSpPr txBox="1"/>
          <p:nvPr/>
        </p:nvSpPr>
        <p:spPr>
          <a:xfrm>
            <a:off x="4815800" y="5408682"/>
            <a:ext cx="24341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Shared Pathways in blood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EF711C-6678-509D-8E2E-51A409825210}"/>
              </a:ext>
            </a:extLst>
          </p:cNvPr>
          <p:cNvSpPr txBox="1"/>
          <p:nvPr/>
        </p:nvSpPr>
        <p:spPr>
          <a:xfrm>
            <a:off x="4342829" y="1860038"/>
            <a:ext cx="3730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     Pathways of neurodegeneration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D7ED943-274C-9E18-22DD-EB8EC4E5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76221"/>
              </p:ext>
            </p:extLst>
          </p:nvPr>
        </p:nvGraphicFramePr>
        <p:xfrm>
          <a:off x="617119" y="2464722"/>
          <a:ext cx="232230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52">
                  <a:extLst>
                    <a:ext uri="{9D8B030D-6E8A-4147-A177-3AD203B41FA5}">
                      <a16:colId xmlns:a16="http://schemas.microsoft.com/office/drawing/2014/main" val="526082981"/>
                    </a:ext>
                  </a:extLst>
                </a:gridCol>
                <a:gridCol w="1161152">
                  <a:extLst>
                    <a:ext uri="{9D8B030D-6E8A-4147-A177-3AD203B41FA5}">
                      <a16:colId xmlns:a16="http://schemas.microsoft.com/office/drawing/2014/main" val="2827698356"/>
                    </a:ext>
                  </a:extLst>
                </a:gridCol>
              </a:tblGrid>
              <a:tr h="238784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A1BG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PD,HD,ALS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98146"/>
                  </a:ext>
                </a:extLst>
              </a:tr>
              <a:tr h="238784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ANGPT1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PD,HD,ALS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433512"/>
                  </a:ext>
                </a:extLst>
              </a:tr>
              <a:tr h="238784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PGLYRP1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PD,HD,AD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844941"/>
                  </a:ext>
                </a:extLst>
              </a:tr>
              <a:tr h="238784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ITGA2B</a:t>
                      </a:r>
                      <a:endParaRPr lang="zh-CN" altLang="en-US" sz="12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PD,HD,AD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16762"/>
                  </a:ext>
                </a:extLst>
              </a:tr>
              <a:tr h="238784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LTBP1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PD,AD,ALS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76213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CAB33B21-4146-91D7-3BC9-FD52885AF6B1}"/>
              </a:ext>
            </a:extLst>
          </p:cNvPr>
          <p:cNvSpPr txBox="1"/>
          <p:nvPr/>
        </p:nvSpPr>
        <p:spPr>
          <a:xfrm>
            <a:off x="-48070" y="1759292"/>
            <a:ext cx="382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Identify </a:t>
            </a: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111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shared DEGs in blood: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BA4930-C6AF-CBAB-E20B-9A95350D04C6}"/>
              </a:ext>
            </a:extLst>
          </p:cNvPr>
          <p:cNvSpPr txBox="1"/>
          <p:nvPr/>
        </p:nvSpPr>
        <p:spPr>
          <a:xfrm>
            <a:off x="291230" y="1118697"/>
            <a:ext cx="3027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Shared DEG in blood</a:t>
            </a:r>
            <a:endParaRPr lang="zh-CN" altLang="en-US" sz="20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D58CC9-F2FC-3022-3376-75451A294D7F}"/>
              </a:ext>
            </a:extLst>
          </p:cNvPr>
          <p:cNvSpPr txBox="1"/>
          <p:nvPr/>
        </p:nvSpPr>
        <p:spPr>
          <a:xfrm>
            <a:off x="4429362" y="1118697"/>
            <a:ext cx="335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Shared pathways</a:t>
            </a:r>
            <a:endParaRPr lang="zh-CN" altLang="en-US" sz="20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6FD4AE5-F24F-98E8-DC12-06864FC1DC90}"/>
              </a:ext>
            </a:extLst>
          </p:cNvPr>
          <p:cNvCxnSpPr>
            <a:cxnSpLocks/>
          </p:cNvCxnSpPr>
          <p:nvPr/>
        </p:nvCxnSpPr>
        <p:spPr>
          <a:xfrm flipV="1">
            <a:off x="6032864" y="2165687"/>
            <a:ext cx="0" cy="1845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01BB365-1573-6E11-0E00-68A14E8A8E9F}"/>
              </a:ext>
            </a:extLst>
          </p:cNvPr>
          <p:cNvSpPr txBox="1"/>
          <p:nvPr/>
        </p:nvSpPr>
        <p:spPr>
          <a:xfrm>
            <a:off x="4344253" y="1582212"/>
            <a:ext cx="5983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e.g.: PI3K-Akt signaling pathway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0DC0F8C-6BBA-0398-87C9-2BE04358C609}"/>
              </a:ext>
            </a:extLst>
          </p:cNvPr>
          <p:cNvSpPr txBox="1"/>
          <p:nvPr/>
        </p:nvSpPr>
        <p:spPr>
          <a:xfrm>
            <a:off x="8226061" y="1118697"/>
            <a:ext cx="361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Ligand-receptor analysis</a:t>
            </a:r>
            <a:endParaRPr lang="zh-CN" altLang="en-US" sz="20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A04B386-93AE-2310-3DBB-3812A5D843D8}"/>
              </a:ext>
            </a:extLst>
          </p:cNvPr>
          <p:cNvSpPr/>
          <p:nvPr/>
        </p:nvSpPr>
        <p:spPr>
          <a:xfrm rot="20341843">
            <a:off x="9447818" y="2463106"/>
            <a:ext cx="1299713" cy="19317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E46F9ED-5908-7750-F60B-2C375285AA71}"/>
              </a:ext>
            </a:extLst>
          </p:cNvPr>
          <p:cNvCxnSpPr>
            <a:cxnSpLocks/>
          </p:cNvCxnSpPr>
          <p:nvPr/>
        </p:nvCxnSpPr>
        <p:spPr>
          <a:xfrm flipH="1" flipV="1">
            <a:off x="7309449" y="1759292"/>
            <a:ext cx="2572874" cy="112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0F88FDF-A90C-15AB-27D6-945E52B46EF2}"/>
              </a:ext>
            </a:extLst>
          </p:cNvPr>
          <p:cNvCxnSpPr>
            <a:cxnSpLocks/>
          </p:cNvCxnSpPr>
          <p:nvPr/>
        </p:nvCxnSpPr>
        <p:spPr>
          <a:xfrm>
            <a:off x="1437736" y="3429000"/>
            <a:ext cx="8488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81D0CB3-843C-F70D-B5BE-96F9F804AD8D}"/>
              </a:ext>
            </a:extLst>
          </p:cNvPr>
          <p:cNvSpPr txBox="1"/>
          <p:nvPr/>
        </p:nvSpPr>
        <p:spPr>
          <a:xfrm>
            <a:off x="1499309" y="6135319"/>
            <a:ext cx="90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ITGA2B-PI3K-Akt pathway axis may contribute to shared mechanism for NDs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663144-6244-E14D-2059-D0488CFB007D}"/>
              </a:ext>
            </a:extLst>
          </p:cNvPr>
          <p:cNvSpPr txBox="1"/>
          <p:nvPr/>
        </p:nvSpPr>
        <p:spPr>
          <a:xfrm>
            <a:off x="760693" y="128487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Our key findings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2BBE0B-C49E-96BC-5C96-FB3911E46E17}"/>
              </a:ext>
            </a:extLst>
          </p:cNvPr>
          <p:cNvSpPr txBox="1"/>
          <p:nvPr/>
        </p:nvSpPr>
        <p:spPr>
          <a:xfrm>
            <a:off x="10479941" y="1641166"/>
            <a:ext cx="1847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 blood sample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C01D6-C7DA-0087-F086-279137C78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23" y="4760155"/>
            <a:ext cx="2942634" cy="12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  <p:bldP spid="22" grpId="0"/>
      <p:bldP spid="23" grpId="0"/>
      <p:bldP spid="24" grpId="0"/>
      <p:bldP spid="26" grpId="0"/>
      <p:bldP spid="28" grpId="0"/>
      <p:bldP spid="32" grpId="0" animBg="1"/>
      <p:bldP spid="3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2564-DCDD-B6C6-C834-01D5E096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E6E4B3-21B1-93FE-A0FA-258E839E3A73}"/>
              </a:ext>
            </a:extLst>
          </p:cNvPr>
          <p:cNvSpPr txBox="1"/>
          <p:nvPr/>
        </p:nvSpPr>
        <p:spPr>
          <a:xfrm>
            <a:off x="849086" y="121298"/>
            <a:ext cx="659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DFA12A-2031-27E6-20D7-64262222AB75}"/>
              </a:ext>
            </a:extLst>
          </p:cNvPr>
          <p:cNvSpPr txBox="1"/>
          <p:nvPr/>
        </p:nvSpPr>
        <p:spPr>
          <a:xfrm>
            <a:off x="1387151" y="2092046"/>
            <a:ext cx="941769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err="1">
                <a:latin typeface="Arial" panose="020B0604020202020204" pitchFamily="34" charset="0"/>
                <a:cs typeface="Arial" panose="020B0604020202020204" pitchFamily="34" charset="0"/>
              </a:rPr>
              <a:t>NeuroSecreDb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provides a systematic and extensible framework for exploring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shared pathogenic pathways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potential biomarkers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in 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Cross-disease analysis, multi-omics validation and ligand-receptor analysis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, not only identified common molecular mechanisms and emphasized the role of secreted proteins in ND.</a:t>
            </a:r>
          </a:p>
          <a:p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hypothesis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ITGA2B-PI3K-Akt pathway axis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may contribute to shared mechanism for NDs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91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F38A28-29F5-AAB8-F21C-25AF209C5C16}"/>
              </a:ext>
            </a:extLst>
          </p:cNvPr>
          <p:cNvSpPr txBox="1"/>
          <p:nvPr/>
        </p:nvSpPr>
        <p:spPr>
          <a:xfrm>
            <a:off x="710513" y="121780"/>
            <a:ext cx="58385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4A58D5-826E-7BDC-4872-BCAF370529DE}"/>
              </a:ext>
            </a:extLst>
          </p:cNvPr>
          <p:cNvSpPr txBox="1"/>
          <p:nvPr/>
        </p:nvSpPr>
        <p:spPr>
          <a:xfrm>
            <a:off x="660952" y="1183278"/>
            <a:ext cx="1087837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Agus, F. et al. (2019) ‘The caudate nucleus undergoes dramatic and unique transcriptional changes in human prodromal Huntington’s disease brain’, BMC medical genomics, 12(1), p. 137.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https://doi.org/10.1186/s12920-019-0581-9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Bertram, L. and Tanzi, R.E. (2005) ‘The genetic epidemiology of neurodegenerative disease’, The Journal of Clinical Investigation, 115(6), pp. 1449–1457. Available at: https://doi.org/10.1172/JCI24761.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Cavalier, A.N. et al. (2025) ‘Epigenetic dysregulation of transposable elements in cognitive impairment and Alzheimer’s disease’,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GeroScience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47(6), pp. 6731–6748.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https://doi.org/10.1007/s11357-025-01765-9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Donner, L. et al. (2016) ‘Platelets contribute to amyloid-</a:t>
            </a:r>
            <a:r>
              <a:rPr lang="el-GR" altLang="zh-CN" sz="1600"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aggregation in cerebral vessels through integrin </a:t>
            </a:r>
            <a:r>
              <a:rPr lang="el-GR" altLang="zh-CN" sz="16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IIb</a:t>
            </a:r>
            <a:r>
              <a:rPr lang="el-GR" altLang="zh-CN" sz="1600">
                <a:latin typeface="Arial" panose="020B0604020202020204" pitchFamily="34" charset="0"/>
                <a:cs typeface="Arial" panose="020B0604020202020204" pitchFamily="34" charset="0"/>
              </a:rPr>
              <a:t>β3-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induced outside-in signaling and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clusterin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 release’, Science Signaling, 9(429), p. ra52.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https://doi.org/10.1126/scisignal.aaf6240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Dumitriu, A. et al. (2016) ‘Integrative analyses of proteomics and RNA transcriptomics implicate mitochondrial processes, protein folding pathways and GWAS loci in Parkinson disease’, BMC medical genomics, 9, p. 5.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https://doi.org/10.1186/s12920-016-0164-y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Edgar, R.,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Domrachev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M., &amp; Lash, A. E. (2002). Gene Expression Omnibus: NCBI gene expression and hybridization array data repository. Nucleic Acids Research, 30(1), 207-210.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https://doi.org/10.1093/nar/30.1.207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Grima, N. et al. (2023) ‘RNA sequencing of peripheral blood in amyotrophic lateral sclerosis reveals distinct molecular subtypes: Considerations for biomarker discovery’, Neuropathology and Applied Neurobiology, 49(6), p. e12943.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https://doi.org/10.1111/nan.12943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Jiang, W. et al. (2025) ‘Association of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RDoC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 dimensions with post mortem brain transcriptional profiles in Alzheimer’s disease’, Alzheimer’s &amp; Dementia: Diagnosis, Assessment &amp; Disease Monitoring, 17(2), p. e70103.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https://doi.org/10.1002/dad2.70103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8D9969-8B82-EA3C-E2AA-590511C0987C}"/>
              </a:ext>
            </a:extLst>
          </p:cNvPr>
          <p:cNvSpPr txBox="1"/>
          <p:nvPr/>
        </p:nvSpPr>
        <p:spPr>
          <a:xfrm>
            <a:off x="710513" y="121780"/>
            <a:ext cx="58385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ABF48F-B014-0386-C650-0D519F658E21}"/>
              </a:ext>
            </a:extLst>
          </p:cNvPr>
          <p:cNvSpPr txBox="1"/>
          <p:nvPr/>
        </p:nvSpPr>
        <p:spPr>
          <a:xfrm>
            <a:off x="526774" y="1247882"/>
            <a:ext cx="1095789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457200"/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Kanehisa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M., &amp; Goto, S. (2000). KEGG: Kyoto Encyclopedia of Genes and Genomes. Nucleic Acids Research, 28(1), 27–30.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https://doi.org/10.1093/nar/28.1.27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457200"/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Labadorf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A. et al. (2015) ‘RNA Sequence Analysis of Human Huntington Disease Brain Reveals an Extensive Increase in Inflammatory and Developmental Gene Expression’,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 One, 10(12), p. e0143563.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https://doi.org/10.1371/journal.pone.0143563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Labadorf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A., Choi, S.H. and Myers, R.H. (2017) ‘Evidence for a Pan-Neurodegenerative Disease Response in Huntington’s and Parkinson’s Disease Expression Profiles’, Frontiers in Molecular Neuroscience, 10, p. 430.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https://doi.org/10.3389/fnmol.2017.00430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Lomi, M. et al. (2025) ‘Biomarker Profile in Peripheral Blood Cells Related to Alzheimer’s Disease’, Molecular Neurobiology, 62(7), pp. 8949–8964.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https://doi.org/10.1007/s12035-025-04767-y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Marek, K., Chowdhury, S.,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Siderowf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A., Lasch, S., Coffey, C. S.,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Caspell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-Garcia, C., ... &amp; Parkinson’s Progression Markers Initiative. (2021). The Parkinson’s Progression Markers Initiative (PPMI) – establishing a PD biomarker cohort. Annals of Clinical and Translational Neurology, 8(8), 1600-1674.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https://doi.org/10.1002/acn3.51407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457200"/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Ramilowski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, J.A. et al. (2015) ‘A draft network of ligand–receptor-mediated multicellular </a:t>
            </a:r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 in human’, Nature Communications, 6(1), p. 7866.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https://doi.org/10.1038/ncomms8866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Semenova, E.I. et al. (2022) ‘Transcriptome Profiling Reveals Differential Expression of Circadian Behavior Genes in Peripheral Blood of Monozygotic Twins Discordant for Parkinson’s Disease’, Cells, 11(16), p. 2599.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https://doi.org/10.3390/cells11162599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Zucca, S. et al. (2019) ‘RNA-Seq profiling in peripheral blood mononuclear cells of amyotrophic lateral sclerosis patients and controls’, Scientific Data, 6, p. 190006. Available at: 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https://doi.org/10.1038/sdata.2019.6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indent="-457200"/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4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B511CE47-B3C7-E9EE-7560-81ADAB2985FA}"/>
              </a:ext>
            </a:extLst>
          </p:cNvPr>
          <p:cNvSpPr txBox="1"/>
          <p:nvPr/>
        </p:nvSpPr>
        <p:spPr>
          <a:xfrm>
            <a:off x="602344" y="2815770"/>
            <a:ext cx="111687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/>
              <a:t>The </a:t>
            </a:r>
            <a:r>
              <a:rPr lang="en-US" altLang="zh-CN" sz="2400"/>
              <a:t>proteomics </a:t>
            </a:r>
            <a:r>
              <a:rPr lang="zh-CN" altLang="en-US" sz="2400"/>
              <a:t>data was provided by the Parkinson's Progression Markers Initiative, a project sponsored by the Michael J. Fox Foundation for Parkinson's Research. The complete list of PPMI authors can be found at </a:t>
            </a:r>
            <a:r>
              <a:rPr lang="zh-CN" altLang="en-US" sz="2400">
                <a:hlinkClick r:id="rId2"/>
              </a:rPr>
              <a:t>www.ppmi-info.org/about-ppmi/who-we-are/study-investigators</a:t>
            </a:r>
            <a:r>
              <a:rPr lang="zh-CN" altLang="en-US" sz="2400"/>
              <a:t>.</a:t>
            </a:r>
            <a:endParaRPr lang="en-US" altLang="zh-CN" sz="2400"/>
          </a:p>
          <a:p>
            <a:endParaRPr lang="zh-CN" altLang="en-US" sz="24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9EA134-A63C-6A7A-1629-3852597AE157}"/>
              </a:ext>
            </a:extLst>
          </p:cNvPr>
          <p:cNvSpPr txBox="1"/>
          <p:nvPr/>
        </p:nvSpPr>
        <p:spPr>
          <a:xfrm>
            <a:off x="834571" y="123372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Acknowledgement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45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832D8F-7105-1A96-E856-9B0563E57837}"/>
              </a:ext>
            </a:extLst>
          </p:cNvPr>
          <p:cNvSpPr txBox="1"/>
          <p:nvPr/>
        </p:nvSpPr>
        <p:spPr>
          <a:xfrm>
            <a:off x="804360" y="131237"/>
            <a:ext cx="659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Contribution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36918B-CA40-BEC9-E9C5-23596C588993}"/>
              </a:ext>
            </a:extLst>
          </p:cNvPr>
          <p:cNvSpPr txBox="1"/>
          <p:nvPr/>
        </p:nvSpPr>
        <p:spPr>
          <a:xfrm>
            <a:off x="397328" y="1295085"/>
            <a:ext cx="112742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Yu </a:t>
            </a:r>
            <a:r>
              <a:rPr lang="en-US" altLang="zh-CN" sz="2000" b="1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Chenzi</a:t>
            </a: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PD bulk RNA&amp; proteomic data collecting, cleaning and PD DEG data analysis,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deg_table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sample_table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condition_table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proteomic_table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common pathway analysis; keys setting in MySQL; ERD making, ppt making; presenting.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Ding Chenyang: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ALS bulk RNA&amp; proteomic data collecting, cleaning and ALS DEG data analysis,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deg_table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tables in downstream analysis making; ligand-receptor analysis; importing tables into MySQL, ppt making.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Xu </a:t>
            </a:r>
            <a:r>
              <a:rPr lang="en-US" altLang="zh-CN" sz="2000" b="1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Shurui</a:t>
            </a: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HD bulk RNA&amp; proteomic data collecting, cleaning and HD DEG data analysis,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deg_table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raw_rna_table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workflow visualization; shared pathway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visiualization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 tissues figure making; ppt making.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Tang </a:t>
            </a:r>
            <a:r>
              <a:rPr lang="en-US" altLang="zh-CN" sz="2000" b="1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Haocheng</a:t>
            </a: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 bulk RNA&amp; proteomic data collecting, cleaning and AD DEG data analysis,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deg_table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disease_table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tissue_table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making;  shared pathway analysis and proof finding; ppt making. </a:t>
            </a: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52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天空, 户外, 河流&#10;&#10;描述已自动生成">
            <a:extLst>
              <a:ext uri="{FF2B5EF4-FFF2-40B4-BE49-F238E27FC236}">
                <a16:creationId xmlns:a16="http://schemas.microsoft.com/office/drawing/2014/main" id="{998DD2E8-7F0A-4A4A-B078-02EF60C4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5837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0570" y="2689581"/>
            <a:ext cx="6602412" cy="26724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0582" y="6484959"/>
            <a:ext cx="6602400" cy="373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516389" y="3182600"/>
            <a:ext cx="5385856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THANKS</a:t>
            </a:r>
            <a:endParaRPr lang="th-TH" sz="880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日期占位符 1"/>
          <p:cNvSpPr txBox="1"/>
          <p:nvPr/>
        </p:nvSpPr>
        <p:spPr>
          <a:xfrm>
            <a:off x="3241093" y="6091895"/>
            <a:ext cx="1371600" cy="26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</a:rPr>
              <a:t>2025/12/16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2CE04-384D-44F3-AE82-F18F4D2F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54" y="5664102"/>
            <a:ext cx="2516146" cy="2932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5A3391-1E14-1F18-C747-9A8B49D707CB}"/>
              </a:ext>
            </a:extLst>
          </p:cNvPr>
          <p:cNvSpPr txBox="1"/>
          <p:nvPr/>
        </p:nvSpPr>
        <p:spPr>
          <a:xfrm>
            <a:off x="1853648" y="46894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DST2 Group A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6BEF3D6-C777-4787-9DD6-2B15FF038462}"/>
              </a:ext>
            </a:extLst>
          </p:cNvPr>
          <p:cNvSpPr/>
          <p:nvPr/>
        </p:nvSpPr>
        <p:spPr>
          <a:xfrm rot="5400000">
            <a:off x="-3258854" y="3242480"/>
            <a:ext cx="6857998" cy="373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占位符 7" descr="图片包含 建筑物, 户外, 天空, 道路&#10;&#10;描述已自动生成">
            <a:extLst>
              <a:ext uri="{FF2B5EF4-FFF2-40B4-BE49-F238E27FC236}">
                <a16:creationId xmlns:a16="http://schemas.microsoft.com/office/drawing/2014/main" id="{82299950-27CC-4796-80C3-E787756899D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613" y="1417638"/>
            <a:ext cx="2687363" cy="4538662"/>
          </a:xfr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7050F383-6A0A-4C02-AE3E-E6E5E2486A60}"/>
              </a:ext>
            </a:extLst>
          </p:cNvPr>
          <p:cNvSpPr/>
          <p:nvPr/>
        </p:nvSpPr>
        <p:spPr>
          <a:xfrm>
            <a:off x="3176345" y="2232009"/>
            <a:ext cx="1457291" cy="254793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4E2A17-B563-49CE-9C55-48196E0E4709}"/>
              </a:ext>
            </a:extLst>
          </p:cNvPr>
          <p:cNvSpPr/>
          <p:nvPr/>
        </p:nvSpPr>
        <p:spPr>
          <a:xfrm>
            <a:off x="3124309" y="3267736"/>
            <a:ext cx="2237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 idx="4294967295"/>
          </p:nvPr>
        </p:nvSpPr>
        <p:spPr>
          <a:xfrm>
            <a:off x="3378429" y="2584456"/>
            <a:ext cx="1263650" cy="1784350"/>
          </a:xfrm>
          <a:noFill/>
        </p:spPr>
        <p:txBody>
          <a:bodyPr>
            <a:normAutofit/>
          </a:bodyPr>
          <a:lstStyle/>
          <a:p>
            <a:br>
              <a:rPr lang="en-US" altLang="zh-CN" sz="3200" b="1">
                <a:latin typeface="+mn-lt"/>
                <a:ea typeface="+mn-ea"/>
                <a:cs typeface="+mn-ea"/>
              </a:rPr>
            </a:br>
            <a:endParaRPr lang="th-TH" sz="320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4274FB-5F0E-481B-96BD-B53F62F48200}"/>
              </a:ext>
            </a:extLst>
          </p:cNvPr>
          <p:cNvGrpSpPr/>
          <p:nvPr/>
        </p:nvGrpSpPr>
        <p:grpSpPr>
          <a:xfrm>
            <a:off x="5657850" y="1376404"/>
            <a:ext cx="644161" cy="560862"/>
            <a:chOff x="4274030" y="593691"/>
            <a:chExt cx="644161" cy="5608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397920-38DB-45C2-BE63-FBE134BF804C}"/>
                </a:ext>
              </a:extLst>
            </p:cNvPr>
            <p:cNvSpPr/>
            <p:nvPr/>
          </p:nvSpPr>
          <p:spPr>
            <a:xfrm>
              <a:off x="4319137" y="595419"/>
              <a:ext cx="548259" cy="548259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itle 2"/>
            <p:cNvSpPr txBox="1"/>
            <p:nvPr/>
          </p:nvSpPr>
          <p:spPr>
            <a:xfrm>
              <a:off x="4274030" y="593691"/>
              <a:ext cx="644161" cy="560862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F17767F-0BF0-4A7E-AE0E-2567F103538D}"/>
              </a:ext>
            </a:extLst>
          </p:cNvPr>
          <p:cNvGrpSpPr/>
          <p:nvPr/>
        </p:nvGrpSpPr>
        <p:grpSpPr>
          <a:xfrm>
            <a:off x="5657850" y="2367737"/>
            <a:ext cx="644161" cy="560862"/>
            <a:chOff x="4274030" y="593691"/>
            <a:chExt cx="644161" cy="56086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C255738-8079-43E5-99FF-511F7DA682C0}"/>
                </a:ext>
              </a:extLst>
            </p:cNvPr>
            <p:cNvSpPr/>
            <p:nvPr/>
          </p:nvSpPr>
          <p:spPr>
            <a:xfrm>
              <a:off x="4319137" y="595419"/>
              <a:ext cx="548259" cy="548259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itle 2">
              <a:extLst>
                <a:ext uri="{FF2B5EF4-FFF2-40B4-BE49-F238E27FC236}">
                  <a16:creationId xmlns:a16="http://schemas.microsoft.com/office/drawing/2014/main" id="{821BF27D-C6D4-4715-9C2A-D1B695F2985C}"/>
                </a:ext>
              </a:extLst>
            </p:cNvPr>
            <p:cNvSpPr txBox="1"/>
            <p:nvPr/>
          </p:nvSpPr>
          <p:spPr>
            <a:xfrm>
              <a:off x="4274030" y="593691"/>
              <a:ext cx="644161" cy="560862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6B7D9B8-CBC4-4E25-865F-4AC59C1BDD5D}"/>
              </a:ext>
            </a:extLst>
          </p:cNvPr>
          <p:cNvGrpSpPr/>
          <p:nvPr/>
        </p:nvGrpSpPr>
        <p:grpSpPr>
          <a:xfrm>
            <a:off x="5657850" y="3402940"/>
            <a:ext cx="644161" cy="560862"/>
            <a:chOff x="4274030" y="593691"/>
            <a:chExt cx="644161" cy="56086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3174FD9-D9D5-4AE0-877F-D9BA60C5DE99}"/>
                </a:ext>
              </a:extLst>
            </p:cNvPr>
            <p:cNvSpPr/>
            <p:nvPr/>
          </p:nvSpPr>
          <p:spPr>
            <a:xfrm>
              <a:off x="4319137" y="595419"/>
              <a:ext cx="548259" cy="548259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itle 2">
              <a:extLst>
                <a:ext uri="{FF2B5EF4-FFF2-40B4-BE49-F238E27FC236}">
                  <a16:creationId xmlns:a16="http://schemas.microsoft.com/office/drawing/2014/main" id="{7F04790C-16C7-438F-875B-19716C406299}"/>
                </a:ext>
              </a:extLst>
            </p:cNvPr>
            <p:cNvSpPr txBox="1"/>
            <p:nvPr/>
          </p:nvSpPr>
          <p:spPr>
            <a:xfrm>
              <a:off x="4274030" y="593691"/>
              <a:ext cx="644161" cy="560862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B14D4E-51B8-4C89-9CF0-9C031332B009}"/>
              </a:ext>
            </a:extLst>
          </p:cNvPr>
          <p:cNvGrpSpPr/>
          <p:nvPr/>
        </p:nvGrpSpPr>
        <p:grpSpPr>
          <a:xfrm>
            <a:off x="5657850" y="4414262"/>
            <a:ext cx="644161" cy="560862"/>
            <a:chOff x="4274030" y="593691"/>
            <a:chExt cx="644161" cy="56086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27F9629-A3B6-4789-A9B0-12820A3BBED3}"/>
                </a:ext>
              </a:extLst>
            </p:cNvPr>
            <p:cNvSpPr/>
            <p:nvPr/>
          </p:nvSpPr>
          <p:spPr>
            <a:xfrm>
              <a:off x="4319137" y="595419"/>
              <a:ext cx="548259" cy="548259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itle 2">
              <a:extLst>
                <a:ext uri="{FF2B5EF4-FFF2-40B4-BE49-F238E27FC236}">
                  <a16:creationId xmlns:a16="http://schemas.microsoft.com/office/drawing/2014/main" id="{CDE35384-B8E5-442F-99FF-CD1CAA202EC5}"/>
                </a:ext>
              </a:extLst>
            </p:cNvPr>
            <p:cNvSpPr txBox="1"/>
            <p:nvPr/>
          </p:nvSpPr>
          <p:spPr>
            <a:xfrm>
              <a:off x="4274030" y="593691"/>
              <a:ext cx="644161" cy="560862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0DC2B9B-4F97-42A0-913A-9B26C1B4BBAE}"/>
              </a:ext>
            </a:extLst>
          </p:cNvPr>
          <p:cNvGrpSpPr/>
          <p:nvPr/>
        </p:nvGrpSpPr>
        <p:grpSpPr>
          <a:xfrm>
            <a:off x="5657850" y="5434366"/>
            <a:ext cx="644161" cy="560862"/>
            <a:chOff x="4274030" y="593691"/>
            <a:chExt cx="644161" cy="56086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5BEE31B-C6EC-4702-A509-F171D18AD2A9}"/>
                </a:ext>
              </a:extLst>
            </p:cNvPr>
            <p:cNvSpPr/>
            <p:nvPr/>
          </p:nvSpPr>
          <p:spPr>
            <a:xfrm>
              <a:off x="4319137" y="595419"/>
              <a:ext cx="548259" cy="548259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itle 2">
              <a:extLst>
                <a:ext uri="{FF2B5EF4-FFF2-40B4-BE49-F238E27FC236}">
                  <a16:creationId xmlns:a16="http://schemas.microsoft.com/office/drawing/2014/main" id="{869FFD39-828F-4B06-9F7F-4C0B48F2D618}"/>
                </a:ext>
              </a:extLst>
            </p:cNvPr>
            <p:cNvSpPr txBox="1"/>
            <p:nvPr/>
          </p:nvSpPr>
          <p:spPr>
            <a:xfrm>
              <a:off x="4274030" y="593691"/>
              <a:ext cx="644161" cy="560862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9D8AA35-BE1A-03ED-A070-D58FDA8EB63A}"/>
              </a:ext>
            </a:extLst>
          </p:cNvPr>
          <p:cNvSpPr txBox="1"/>
          <p:nvPr/>
        </p:nvSpPr>
        <p:spPr>
          <a:xfrm>
            <a:off x="6519953" y="1425115"/>
            <a:ext cx="52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6AE9D9-FBFC-20F3-8F75-737B80CD99B1}"/>
              </a:ext>
            </a:extLst>
          </p:cNvPr>
          <p:cNvSpPr txBox="1"/>
          <p:nvPr/>
        </p:nvSpPr>
        <p:spPr>
          <a:xfrm>
            <a:off x="6519953" y="2410914"/>
            <a:ext cx="52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 Question and Method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A2B869-ADE7-A282-16EF-694F5CA77BFF}"/>
              </a:ext>
            </a:extLst>
          </p:cNvPr>
          <p:cNvSpPr txBox="1"/>
          <p:nvPr/>
        </p:nvSpPr>
        <p:spPr>
          <a:xfrm>
            <a:off x="6519953" y="3447964"/>
            <a:ext cx="52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Database Structure and Functions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9EB357-EDDE-54DE-525D-4D6658B707C2}"/>
              </a:ext>
            </a:extLst>
          </p:cNvPr>
          <p:cNvSpPr txBox="1"/>
          <p:nvPr/>
        </p:nvSpPr>
        <p:spPr>
          <a:xfrm>
            <a:off x="6519953" y="4447086"/>
            <a:ext cx="52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Analysis Result and Conclusion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02A120-7E00-0AFC-F41C-B66F36A6F339}"/>
              </a:ext>
            </a:extLst>
          </p:cNvPr>
          <p:cNvSpPr txBox="1"/>
          <p:nvPr/>
        </p:nvSpPr>
        <p:spPr>
          <a:xfrm>
            <a:off x="6519953" y="5481596"/>
            <a:ext cx="52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References and Contribution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C59B14-E62E-CF5F-CFFA-8FE90E37D887}"/>
              </a:ext>
            </a:extLst>
          </p:cNvPr>
          <p:cNvSpPr txBox="1"/>
          <p:nvPr/>
        </p:nvSpPr>
        <p:spPr>
          <a:xfrm>
            <a:off x="679551" y="0"/>
            <a:ext cx="609887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Contribution</a:t>
            </a:r>
          </a:p>
        </p:txBody>
      </p:sp>
      <p:pic>
        <p:nvPicPr>
          <p:cNvPr id="5" name="图形 4" descr="数据库 纯色填充">
            <a:extLst>
              <a:ext uri="{FF2B5EF4-FFF2-40B4-BE49-F238E27FC236}">
                <a16:creationId xmlns:a16="http://schemas.microsoft.com/office/drawing/2014/main" id="{F1B0FDA8-C7BD-A73A-86B8-9D1E000C7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551" y="2666975"/>
            <a:ext cx="1992838" cy="19928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A66536-4FE7-2143-6426-FAB251312F6F}"/>
              </a:ext>
            </a:extLst>
          </p:cNvPr>
          <p:cNvSpPr txBox="1"/>
          <p:nvPr/>
        </p:nvSpPr>
        <p:spPr>
          <a:xfrm>
            <a:off x="106174" y="5062537"/>
            <a:ext cx="366257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latin typeface="Arial"/>
                <a:ea typeface="微软雅黑"/>
                <a:cs typeface="Arial"/>
              </a:rPr>
              <a:t>Constructing a specialized database to integrate diverse datasets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20C32E-2AA6-420F-1AA5-0F0870A25C41}"/>
              </a:ext>
            </a:extLst>
          </p:cNvPr>
          <p:cNvGrpSpPr/>
          <p:nvPr/>
        </p:nvGrpSpPr>
        <p:grpSpPr>
          <a:xfrm>
            <a:off x="3772992" y="2025503"/>
            <a:ext cx="3869688" cy="3025325"/>
            <a:chOff x="3619916" y="3118186"/>
            <a:chExt cx="3869688" cy="302532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2BE7750-861A-7CCE-275F-5FCDF14AD228}"/>
                </a:ext>
              </a:extLst>
            </p:cNvPr>
            <p:cNvSpPr/>
            <p:nvPr/>
          </p:nvSpPr>
          <p:spPr>
            <a:xfrm>
              <a:off x="4543444" y="3118186"/>
              <a:ext cx="2946160" cy="432603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Alzheimer’s Disease</a:t>
              </a:r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99979C-C34C-69C2-D9A6-A1D86E431807}"/>
                </a:ext>
              </a:extLst>
            </p:cNvPr>
            <p:cNvSpPr/>
            <p:nvPr/>
          </p:nvSpPr>
          <p:spPr>
            <a:xfrm>
              <a:off x="4543444" y="3579146"/>
              <a:ext cx="2946158" cy="430676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Parkingson’s Disease</a:t>
              </a:r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7383C29-82E0-03B7-0E9E-462DEBB9DE9E}"/>
                </a:ext>
              </a:extLst>
            </p:cNvPr>
            <p:cNvSpPr/>
            <p:nvPr/>
          </p:nvSpPr>
          <p:spPr>
            <a:xfrm>
              <a:off x="4543444" y="4041586"/>
              <a:ext cx="2946158" cy="390191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Huntington’s Disease</a:t>
              </a:r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A32FB41-F920-940C-3442-1C7579B5A642}"/>
                </a:ext>
              </a:extLst>
            </p:cNvPr>
            <p:cNvSpPr/>
            <p:nvPr/>
          </p:nvSpPr>
          <p:spPr>
            <a:xfrm>
              <a:off x="4549064" y="4460999"/>
              <a:ext cx="2940538" cy="457017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Amyotrophic Lateral Sclerosis</a:t>
              </a:r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5133759B-B963-7EFE-8E51-E9C5011F72A3}"/>
                </a:ext>
              </a:extLst>
            </p:cNvPr>
            <p:cNvSpPr/>
            <p:nvPr/>
          </p:nvSpPr>
          <p:spPr>
            <a:xfrm>
              <a:off x="5807146" y="4979434"/>
              <a:ext cx="379563" cy="692875"/>
            </a:xfrm>
            <a:prstGeom prst="downArrow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6BB4944-656E-80C3-FD46-21A85EA367D6}"/>
                </a:ext>
              </a:extLst>
            </p:cNvPr>
            <p:cNvSpPr txBox="1"/>
            <p:nvPr/>
          </p:nvSpPr>
          <p:spPr>
            <a:xfrm>
              <a:off x="3619916" y="5140836"/>
              <a:ext cx="2323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Processing pipeline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BBCABD6-3A8A-3223-4A72-1CEF12AC8461}"/>
                </a:ext>
              </a:extLst>
            </p:cNvPr>
            <p:cNvSpPr/>
            <p:nvPr/>
          </p:nvSpPr>
          <p:spPr>
            <a:xfrm>
              <a:off x="4979274" y="5700688"/>
              <a:ext cx="1886310" cy="442823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Cross-analysis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17842E5-2AC6-157A-7F4C-F6C37FC54B8D}"/>
              </a:ext>
            </a:extLst>
          </p:cNvPr>
          <p:cNvSpPr txBox="1"/>
          <p:nvPr/>
        </p:nvSpPr>
        <p:spPr>
          <a:xfrm>
            <a:off x="4232745" y="5079207"/>
            <a:ext cx="3868088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Cross-analysis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/>
                <a:ea typeface="微软雅黑"/>
                <a:cs typeface="Arial"/>
              </a:rPr>
              <a:t>of multiple diseases reveals potential common pathways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412E3C-ED72-353C-2564-2B259C68C859}"/>
              </a:ext>
            </a:extLst>
          </p:cNvPr>
          <p:cNvSpPr txBox="1"/>
          <p:nvPr/>
        </p:nvSpPr>
        <p:spPr>
          <a:xfrm>
            <a:off x="8423257" y="5050828"/>
            <a:ext cx="303690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latin typeface="Arial"/>
                <a:ea typeface="微软雅黑"/>
                <a:cs typeface="Arial"/>
              </a:rPr>
              <a:t>Multi-omics analysis for validation</a:t>
            </a:r>
          </a:p>
        </p:txBody>
      </p:sp>
      <p:pic>
        <p:nvPicPr>
          <p:cNvPr id="24" name="图片 23" descr="图示&#10;&#10;AI 生成的内容可能不正确。">
            <a:extLst>
              <a:ext uri="{FF2B5EF4-FFF2-40B4-BE49-F238E27FC236}">
                <a16:creationId xmlns:a16="http://schemas.microsoft.com/office/drawing/2014/main" id="{34AAEB7F-392D-B581-3F87-D993FBB6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811" y="2025503"/>
            <a:ext cx="1714684" cy="28069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76501E-7BAB-E814-1601-628DC00282A8}"/>
              </a:ext>
            </a:extLst>
          </p:cNvPr>
          <p:cNvSpPr txBox="1"/>
          <p:nvPr/>
        </p:nvSpPr>
        <p:spPr>
          <a:xfrm>
            <a:off x="501557" y="1908851"/>
            <a:ext cx="305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endParaRPr lang="zh-CN" altLang="en-US" sz="320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A17A11-1172-8C91-F15C-8F7F8ABF71DC}"/>
              </a:ext>
            </a:extLst>
          </p:cNvPr>
          <p:cNvSpPr txBox="1"/>
          <p:nvPr/>
        </p:nvSpPr>
        <p:spPr>
          <a:xfrm>
            <a:off x="1190639" y="1000655"/>
            <a:ext cx="9676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Neurodegenerative </a:t>
            </a:r>
            <a:r>
              <a:rPr lang="en-US" altLang="zh-CN" sz="2800" err="1">
                <a:latin typeface="微软雅黑" panose="020B0503020204020204" pitchFamily="34" charset="-122"/>
                <a:ea typeface="微软雅黑" panose="020B0503020204020204" pitchFamily="34" charset="-122"/>
              </a:rPr>
              <a:t>Secretome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280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Multiomics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Database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97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条形图&#10;&#10;AI 生成的内容可能不正确。">
            <a:extLst>
              <a:ext uri="{FF2B5EF4-FFF2-40B4-BE49-F238E27FC236}">
                <a16:creationId xmlns:a16="http://schemas.microsoft.com/office/drawing/2014/main" id="{C58BBD45-D1C9-4758-02ED-E6B8EA6DF0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"/>
          <a:stretch>
            <a:fillRect/>
          </a:stretch>
        </p:blipFill>
        <p:spPr>
          <a:xfrm>
            <a:off x="176072" y="1731615"/>
            <a:ext cx="3931923" cy="2977278"/>
          </a:xfrm>
          <a:prstGeom prst="rect">
            <a:avLst/>
          </a:prstGeom>
        </p:spPr>
      </p:pic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008B6971-03DB-BE39-A230-37555A82F7F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1"/>
          <a:stretch>
            <a:fillRect/>
          </a:stretch>
        </p:blipFill>
        <p:spPr>
          <a:xfrm>
            <a:off x="4406671" y="1751029"/>
            <a:ext cx="3719151" cy="2863134"/>
          </a:xfrm>
          <a:prstGeom prst="rect">
            <a:avLst/>
          </a:prstGeom>
        </p:spPr>
      </p:pic>
      <p:pic>
        <p:nvPicPr>
          <p:cNvPr id="4" name="图片 3" descr="图表, 条形图&#10;&#10;AI 生成的内容可能不正确。">
            <a:extLst>
              <a:ext uri="{FF2B5EF4-FFF2-40B4-BE49-F238E27FC236}">
                <a16:creationId xmlns:a16="http://schemas.microsoft.com/office/drawing/2014/main" id="{94C31426-B350-AF05-C0F3-A7BA472BD28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11"/>
          <a:stretch>
            <a:fillRect/>
          </a:stretch>
        </p:blipFill>
        <p:spPr>
          <a:xfrm>
            <a:off x="8408503" y="1731615"/>
            <a:ext cx="3463787" cy="29396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E8ECAF-E64F-AC3E-BC0D-E7D85F0C0874}"/>
              </a:ext>
            </a:extLst>
          </p:cNvPr>
          <p:cNvSpPr txBox="1"/>
          <p:nvPr/>
        </p:nvSpPr>
        <p:spPr>
          <a:xfrm>
            <a:off x="611169" y="148889"/>
            <a:ext cx="607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Collection Overview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713B0F-600B-F385-D883-5A8C317E0AE3}"/>
              </a:ext>
            </a:extLst>
          </p:cNvPr>
          <p:cNvSpPr txBox="1"/>
          <p:nvPr/>
        </p:nvSpPr>
        <p:spPr>
          <a:xfrm>
            <a:off x="8550625" y="4967470"/>
            <a:ext cx="342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Significantly enriched biological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17625B-5713-23BD-FB03-A33BC1DB6FC7}"/>
              </a:ext>
            </a:extLst>
          </p:cNvPr>
          <p:cNvSpPr txBox="1"/>
          <p:nvPr/>
        </p:nvSpPr>
        <p:spPr>
          <a:xfrm>
            <a:off x="218740" y="5031730"/>
            <a:ext cx="4000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Screened genes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are genes encoding secreted proteins and their receptor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E34676-99BE-EA60-DB1B-A6557B97A0FB}"/>
              </a:ext>
            </a:extLst>
          </p:cNvPr>
          <p:cNvSpPr txBox="1"/>
          <p:nvPr/>
        </p:nvSpPr>
        <p:spPr>
          <a:xfrm>
            <a:off x="4533267" y="4999560"/>
            <a:ext cx="3517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DEG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means Differentially Expressed Gene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图表, 条形图&#10;&#10;AI 生成的内容可能不正确。">
            <a:extLst>
              <a:ext uri="{FF2B5EF4-FFF2-40B4-BE49-F238E27FC236}">
                <a16:creationId xmlns:a16="http://schemas.microsoft.com/office/drawing/2014/main" id="{DF1BC99F-E86A-EE6E-14BC-F0DB27229F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26272" b="88307"/>
          <a:stretch>
            <a:fillRect/>
          </a:stretch>
        </p:blipFill>
        <p:spPr>
          <a:xfrm>
            <a:off x="701013" y="1504497"/>
            <a:ext cx="2882043" cy="682269"/>
          </a:xfrm>
          <a:prstGeom prst="rect">
            <a:avLst/>
          </a:prstGeom>
        </p:spPr>
      </p:pic>
      <p:pic>
        <p:nvPicPr>
          <p:cNvPr id="21" name="图片 20" descr="图表, 条形图&#10;&#10;AI 生成的内容可能不正确。">
            <a:extLst>
              <a:ext uri="{FF2B5EF4-FFF2-40B4-BE49-F238E27FC236}">
                <a16:creationId xmlns:a16="http://schemas.microsoft.com/office/drawing/2014/main" id="{9DEAAD7C-4BC9-A4F8-33F5-784170D786B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8" t="-286" r="21525" b="89099"/>
          <a:stretch>
            <a:fillRect/>
          </a:stretch>
        </p:blipFill>
        <p:spPr>
          <a:xfrm>
            <a:off x="4432594" y="1504497"/>
            <a:ext cx="3693228" cy="623250"/>
          </a:xfrm>
          <a:prstGeom prst="rect">
            <a:avLst/>
          </a:prstGeom>
        </p:spPr>
      </p:pic>
      <p:pic>
        <p:nvPicPr>
          <p:cNvPr id="22" name="图片 21" descr="图表, 条形图&#10;&#10;AI 生成的内容可能不正确。">
            <a:extLst>
              <a:ext uri="{FF2B5EF4-FFF2-40B4-BE49-F238E27FC236}">
                <a16:creationId xmlns:a16="http://schemas.microsoft.com/office/drawing/2014/main" id="{14355AF0-E424-8EDC-83DB-0B245D56564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4" t="-565" r="23943" b="88944"/>
          <a:stretch>
            <a:fillRect/>
          </a:stretch>
        </p:blipFill>
        <p:spPr>
          <a:xfrm>
            <a:off x="8653438" y="1536587"/>
            <a:ext cx="3134371" cy="6232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163B76B-BE73-1AEC-ACF5-C4E963299631}"/>
              </a:ext>
            </a:extLst>
          </p:cNvPr>
          <p:cNvSpPr txBox="1"/>
          <p:nvPr/>
        </p:nvSpPr>
        <p:spPr>
          <a:xfrm>
            <a:off x="1091747" y="2106107"/>
            <a:ext cx="238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solidFill>
                  <a:srgbClr val="FF5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Total unique genes (2153)</a:t>
            </a:r>
            <a:endParaRPr lang="zh-CN" altLang="en-US" sz="1400">
              <a:solidFill>
                <a:srgbClr val="FF505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F00CFF-7C62-7BD1-28C5-E80CED456D30}"/>
              </a:ext>
            </a:extLst>
          </p:cNvPr>
          <p:cNvSpPr txBox="1"/>
          <p:nvPr/>
        </p:nvSpPr>
        <p:spPr>
          <a:xfrm>
            <a:off x="751419" y="158943"/>
            <a:ext cx="80311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Introduction: Neurodegenerative Diseases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F32F45-757E-E31A-DF23-FED3776E5519}"/>
              </a:ext>
            </a:extLst>
          </p:cNvPr>
          <p:cNvSpPr txBox="1"/>
          <p:nvPr/>
        </p:nvSpPr>
        <p:spPr>
          <a:xfrm>
            <a:off x="6257389" y="2298830"/>
            <a:ext cx="53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Heavy global health burden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82F8974C-8EE8-6D9D-02BA-D1BF94F4C1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>
            <a:fillRect/>
          </a:stretch>
        </p:blipFill>
        <p:spPr>
          <a:xfrm>
            <a:off x="148759" y="2773996"/>
            <a:ext cx="6252991" cy="34614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830210-A9EB-9DFE-C01E-3AA88CD8DC59}"/>
              </a:ext>
            </a:extLst>
          </p:cNvPr>
          <p:cNvSpPr txBox="1"/>
          <p:nvPr/>
        </p:nvSpPr>
        <p:spPr>
          <a:xfrm>
            <a:off x="1572989" y="6197469"/>
            <a:ext cx="2878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/>
            </a:lvl1pPr>
          </a:lstStyle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(Bertram and Tanzi, 2005)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地图&#10;&#10;AI 生成的内容可能不正确。">
            <a:extLst>
              <a:ext uri="{FF2B5EF4-FFF2-40B4-BE49-F238E27FC236}">
                <a16:creationId xmlns:a16="http://schemas.microsoft.com/office/drawing/2014/main" id="{B06F0CD3-E81F-B62C-D874-5C01692D8F8E}"/>
              </a:ext>
            </a:extLst>
          </p:cNvPr>
          <p:cNvPicPr>
            <a:picLocks/>
          </p:cNvPicPr>
          <p:nvPr/>
        </p:nvPicPr>
        <p:blipFill>
          <a:blip r:embed="rId4"/>
          <a:srcRect t="1" b="2794"/>
          <a:stretch>
            <a:fillRect/>
          </a:stretch>
        </p:blipFill>
        <p:spPr>
          <a:xfrm>
            <a:off x="6459253" y="2773996"/>
            <a:ext cx="5464258" cy="32033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E221AF-0A9D-34FA-DD8B-CA6EE6307E2C}"/>
              </a:ext>
            </a:extLst>
          </p:cNvPr>
          <p:cNvSpPr txBox="1"/>
          <p:nvPr/>
        </p:nvSpPr>
        <p:spPr>
          <a:xfrm>
            <a:off x="6459253" y="6197469"/>
            <a:ext cx="558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Incidence for AD and other related dementias (Ji et al.,2024)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DC8B97-3A2E-9B6F-9E18-45AFEECDC0EE}"/>
              </a:ext>
            </a:extLst>
          </p:cNvPr>
          <p:cNvSpPr txBox="1"/>
          <p:nvPr/>
        </p:nvSpPr>
        <p:spPr>
          <a:xfrm>
            <a:off x="278808" y="1229870"/>
            <a:ext cx="11217867" cy="76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Definition: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Progressive disorders marked by selective loss of neuronal structure and function, resulting in cognitive, motor, and behavioral decline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BB4AE8-6322-B366-5D4D-4D21FCCE232A}"/>
              </a:ext>
            </a:extLst>
          </p:cNvPr>
          <p:cNvSpPr txBox="1"/>
          <p:nvPr/>
        </p:nvSpPr>
        <p:spPr>
          <a:xfrm>
            <a:off x="278808" y="2298830"/>
            <a:ext cx="639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Typical Diseases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7342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F2D613-25FC-D0D8-F8B9-16619F5ACEBF}"/>
              </a:ext>
            </a:extLst>
          </p:cNvPr>
          <p:cNvSpPr txBox="1"/>
          <p:nvPr/>
        </p:nvSpPr>
        <p:spPr>
          <a:xfrm>
            <a:off x="738511" y="162969"/>
            <a:ext cx="8166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Background and Research Focus</a:t>
            </a:r>
            <a:endParaRPr lang="zh-CN" altLang="en-US" sz="2800" b="1">
              <a:solidFill>
                <a:schemeClr val="bg1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92920B-915E-6472-C94C-3271DFCFA368}"/>
              </a:ext>
            </a:extLst>
          </p:cNvPr>
          <p:cNvSpPr txBox="1"/>
          <p:nvPr/>
        </p:nvSpPr>
        <p:spPr>
          <a:xfrm>
            <a:off x="655983" y="974766"/>
            <a:ext cx="10787080" cy="6891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en-US" altLang="zh-CN" sz="2400" b="1">
              <a:latin typeface="Arial"/>
              <a:ea typeface="微软雅黑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/>
                <a:ea typeface="微软雅黑"/>
                <a:cs typeface="Arial"/>
              </a:rPr>
              <a:t>Current Research Background: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/>
                <a:ea typeface="微软雅黑"/>
                <a:cs typeface="Arial"/>
              </a:rPr>
              <a:t>The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shared mechanisms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underlying various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NDs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remain poorly understood.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/>
                <a:ea typeface="微软雅黑"/>
                <a:cs typeface="Arial"/>
              </a:rPr>
              <a:t>The role of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secreted proteins and their receptors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in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ND,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which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plays a central role in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 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intercellular communication, is not fully identified.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00">
              <a:latin typeface="Arial"/>
              <a:ea typeface="微软雅黑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"/>
                <a:ea typeface="微软雅黑"/>
                <a:cs typeface="Arial"/>
              </a:rPr>
              <a:t>Our focus: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/>
                <a:ea typeface="微软雅黑"/>
                <a:cs typeface="Arial"/>
              </a:rPr>
              <a:t>Establish a multi-omics and multi-disease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database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 focusing on the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secreted proteins and their receptors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 to investigate </a:t>
            </a:r>
            <a:r>
              <a:rPr lang="en-US" altLang="zh-CN" sz="2000" b="1">
                <a:latin typeface="Arial"/>
                <a:ea typeface="微软雅黑"/>
                <a:cs typeface="Arial"/>
              </a:rPr>
              <a:t>shared mechanisms across various NDs</a:t>
            </a:r>
            <a:r>
              <a:rPr lang="en-US" altLang="zh-CN" sz="2000">
                <a:latin typeface="Arial"/>
                <a:ea typeface="微软雅黑"/>
                <a:cs typeface="Arial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Neurodegenerative </a:t>
            </a:r>
            <a:r>
              <a:rPr lang="en-US" altLang="zh-CN" sz="2000" err="1">
                <a:latin typeface="微软雅黑" panose="020B0503020204020204" pitchFamily="34" charset="-122"/>
                <a:ea typeface="微软雅黑" panose="020B0503020204020204" pitchFamily="34" charset="-122"/>
              </a:rPr>
              <a:t>Secretome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200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Multiomics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Database —— </a:t>
            </a:r>
            <a:r>
              <a:rPr lang="en-US" altLang="zh-CN" sz="200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endParaRPr lang="zh-CN" altLang="en-US" sz="200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Arial"/>
              <a:ea typeface="微软雅黑"/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Arial"/>
              <a:ea typeface="微软雅黑"/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Arial"/>
              <a:ea typeface="微软雅黑"/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Arial"/>
              <a:ea typeface="微软雅黑"/>
              <a:cs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52ACC11-AE96-9823-54FF-4D25C4394AD0}"/>
              </a:ext>
            </a:extLst>
          </p:cNvPr>
          <p:cNvSpPr txBox="1"/>
          <p:nvPr/>
        </p:nvSpPr>
        <p:spPr>
          <a:xfrm>
            <a:off x="2046279" y="3852179"/>
            <a:ext cx="39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徽标&#10;&#10;AI 生成的内容可能不正确。">
            <a:extLst>
              <a:ext uri="{FF2B5EF4-FFF2-40B4-BE49-F238E27FC236}">
                <a16:creationId xmlns:a16="http://schemas.microsoft.com/office/drawing/2014/main" id="{685A3680-2F2F-5DD3-9C69-E184E2C5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05" y="1840383"/>
            <a:ext cx="2247916" cy="1543061"/>
          </a:xfrm>
          <a:prstGeom prst="rect">
            <a:avLst/>
          </a:prstGeom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2F5C870E-585F-4DE0-C619-9C1EA3491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5"/>
          <a:stretch>
            <a:fillRect/>
          </a:stretch>
        </p:blipFill>
        <p:spPr>
          <a:xfrm>
            <a:off x="7801745" y="3983650"/>
            <a:ext cx="3704567" cy="21908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307C78-FCB6-ABAE-066D-1A6B6EDF5D69}"/>
              </a:ext>
            </a:extLst>
          </p:cNvPr>
          <p:cNvSpPr txBox="1"/>
          <p:nvPr/>
        </p:nvSpPr>
        <p:spPr>
          <a:xfrm>
            <a:off x="7254034" y="6275093"/>
            <a:ext cx="48788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Overview of Data Screening Scope and Sample Distribution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2ACEF8-BB28-D6BF-39B2-86A1A4513CD0}"/>
              </a:ext>
            </a:extLst>
          </p:cNvPr>
          <p:cNvGrpSpPr/>
          <p:nvPr/>
        </p:nvGrpSpPr>
        <p:grpSpPr>
          <a:xfrm>
            <a:off x="5509777" y="1411883"/>
            <a:ext cx="2554084" cy="1557349"/>
            <a:chOff x="4891070" y="1088191"/>
            <a:chExt cx="2554084" cy="1557349"/>
          </a:xfrm>
        </p:grpSpPr>
        <p:pic>
          <p:nvPicPr>
            <p:cNvPr id="11" name="图片 10" descr="形状, 矩形&#10;&#10;AI 生成的内容可能不正确。">
              <a:extLst>
                <a:ext uri="{FF2B5EF4-FFF2-40B4-BE49-F238E27FC236}">
                  <a16:creationId xmlns:a16="http://schemas.microsoft.com/office/drawing/2014/main" id="{5B733AF2-F9A5-72C7-A2DD-8ED2AC55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2454"/>
            <a:stretch>
              <a:fillRect/>
            </a:stretch>
          </p:blipFill>
          <p:spPr>
            <a:xfrm>
              <a:off x="4891070" y="1135816"/>
              <a:ext cx="1304023" cy="1509724"/>
            </a:xfrm>
            <a:prstGeom prst="rect">
              <a:avLst/>
            </a:prstGeom>
          </p:spPr>
        </p:pic>
        <p:pic>
          <p:nvPicPr>
            <p:cNvPr id="12" name="图片 11" descr="形状, 矩形&#10;&#10;AI 生成的内容可能不正确。">
              <a:extLst>
                <a:ext uri="{FF2B5EF4-FFF2-40B4-BE49-F238E27FC236}">
                  <a16:creationId xmlns:a16="http://schemas.microsoft.com/office/drawing/2014/main" id="{4AC27C23-E8B4-671C-4591-0B60824B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714" t="-3761" r="6740" b="3761"/>
            <a:stretch>
              <a:fillRect/>
            </a:stretch>
          </p:blipFill>
          <p:spPr>
            <a:xfrm>
              <a:off x="6141131" y="1088191"/>
              <a:ext cx="1304023" cy="1509724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C6DC20B-A23D-B425-D37F-6876092C55FE}"/>
              </a:ext>
            </a:extLst>
          </p:cNvPr>
          <p:cNvSpPr txBox="1"/>
          <p:nvPr/>
        </p:nvSpPr>
        <p:spPr>
          <a:xfrm>
            <a:off x="7960910" y="3347444"/>
            <a:ext cx="35423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Secreted protein reference Venn Diagram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EBFF87-3451-2A07-F05E-756199A616CE}"/>
              </a:ext>
            </a:extLst>
          </p:cNvPr>
          <p:cNvSpPr txBox="1"/>
          <p:nvPr/>
        </p:nvSpPr>
        <p:spPr>
          <a:xfrm>
            <a:off x="588639" y="1317165"/>
            <a:ext cx="5287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 Expression Omnibus (GEO)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Parkinson's progression markers initiative (PPMI)`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1704 Secreted protein reference: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HPA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UniProt</a:t>
            </a: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Number of NDs: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Number of tissue: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386FCEB-0C54-2CD4-B3F6-4B4E1DB4496F}"/>
              </a:ext>
            </a:extLst>
          </p:cNvPr>
          <p:cNvSpPr/>
          <p:nvPr/>
        </p:nvSpPr>
        <p:spPr>
          <a:xfrm>
            <a:off x="8273172" y="1269540"/>
            <a:ext cx="2035522" cy="2035522"/>
          </a:xfrm>
          <a:prstGeom prst="ellipse">
            <a:avLst/>
          </a:prstGeom>
          <a:solidFill>
            <a:srgbClr val="63A5FF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D1B0390-B0CF-FA0F-DC68-C3ACA4275EA9}"/>
              </a:ext>
            </a:extLst>
          </p:cNvPr>
          <p:cNvSpPr/>
          <p:nvPr/>
        </p:nvSpPr>
        <p:spPr>
          <a:xfrm>
            <a:off x="9014512" y="1269540"/>
            <a:ext cx="2035522" cy="2035522"/>
          </a:xfrm>
          <a:prstGeom prst="ellipse">
            <a:avLst/>
          </a:prstGeom>
          <a:solidFill>
            <a:schemeClr val="accent4">
              <a:lumMod val="40000"/>
              <a:lumOff val="60000"/>
              <a:alpha val="6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153FBD-E012-DAA3-473F-5C907708764B}"/>
              </a:ext>
            </a:extLst>
          </p:cNvPr>
          <p:cNvSpPr txBox="1"/>
          <p:nvPr/>
        </p:nvSpPr>
        <p:spPr>
          <a:xfrm>
            <a:off x="8282177" y="2089893"/>
            <a:ext cx="7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2CB51B-07A5-9492-9D59-B4B8484ACCF6}"/>
              </a:ext>
            </a:extLst>
          </p:cNvPr>
          <p:cNvSpPr txBox="1"/>
          <p:nvPr/>
        </p:nvSpPr>
        <p:spPr>
          <a:xfrm>
            <a:off x="9311084" y="2138354"/>
            <a:ext cx="75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E973D4-B186-ABF1-B5BE-E808D2110BD2}"/>
              </a:ext>
            </a:extLst>
          </p:cNvPr>
          <p:cNvSpPr txBox="1"/>
          <p:nvPr/>
        </p:nvSpPr>
        <p:spPr>
          <a:xfrm>
            <a:off x="10331130" y="2089893"/>
            <a:ext cx="66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E4E106-C612-D9AD-A734-76E78EC35120}"/>
              </a:ext>
            </a:extLst>
          </p:cNvPr>
          <p:cNvSpPr txBox="1"/>
          <p:nvPr/>
        </p:nvSpPr>
        <p:spPr>
          <a:xfrm>
            <a:off x="7806770" y="947833"/>
            <a:ext cx="198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HPA secreted pr.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FAC251D-59E7-DD03-3FE5-1A3FAAF51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745" y="2973524"/>
            <a:ext cx="710593" cy="2957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BCAE05-2932-5BF2-D437-56E6CC4C7EE0}"/>
              </a:ext>
            </a:extLst>
          </p:cNvPr>
          <p:cNvSpPr txBox="1"/>
          <p:nvPr/>
        </p:nvSpPr>
        <p:spPr>
          <a:xfrm>
            <a:off x="9933267" y="947833"/>
            <a:ext cx="23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err="1">
                <a:latin typeface="微软雅黑" panose="020B0503020204020204" pitchFamily="34" charset="-122"/>
                <a:ea typeface="微软雅黑" panose="020B0503020204020204" pitchFamily="34" charset="-122"/>
              </a:rPr>
              <a:t>UniProt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secreted pr.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UniProt">
            <a:extLst>
              <a:ext uri="{FF2B5EF4-FFF2-40B4-BE49-F238E27FC236}">
                <a16:creationId xmlns:a16="http://schemas.microsoft.com/office/drawing/2014/main" id="{25F1E6D2-13CB-0FA8-2C63-05314264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013" y="2779264"/>
            <a:ext cx="1150819" cy="6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36C4C8C-7B15-6FF4-C034-4C022A35F64E}"/>
              </a:ext>
            </a:extLst>
          </p:cNvPr>
          <p:cNvSpPr txBox="1"/>
          <p:nvPr/>
        </p:nvSpPr>
        <p:spPr>
          <a:xfrm>
            <a:off x="5881269" y="3383444"/>
            <a:ext cx="15853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sources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1FA661-FF72-C793-9E8D-85485E06AB33}"/>
              </a:ext>
            </a:extLst>
          </p:cNvPr>
          <p:cNvGrpSpPr/>
          <p:nvPr/>
        </p:nvGrpSpPr>
        <p:grpSpPr>
          <a:xfrm>
            <a:off x="4295904" y="3906662"/>
            <a:ext cx="2926496" cy="2474670"/>
            <a:chOff x="3404676" y="3118186"/>
            <a:chExt cx="4084928" cy="302532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3BADD0-7ED8-FF1A-E3DD-468DF0D23423}"/>
                </a:ext>
              </a:extLst>
            </p:cNvPr>
            <p:cNvSpPr/>
            <p:nvPr/>
          </p:nvSpPr>
          <p:spPr>
            <a:xfrm>
              <a:off x="4543444" y="3118186"/>
              <a:ext cx="2946160" cy="432603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Alzheimer’s Disease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1123EE-31A5-6BD5-DDF0-A829BD6EB51D}"/>
                </a:ext>
              </a:extLst>
            </p:cNvPr>
            <p:cNvSpPr/>
            <p:nvPr/>
          </p:nvSpPr>
          <p:spPr>
            <a:xfrm>
              <a:off x="4543444" y="3579146"/>
              <a:ext cx="2946158" cy="430676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Parkingson’s Disease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75AE135-7F7C-A17F-F7B3-C48214D561C4}"/>
                </a:ext>
              </a:extLst>
            </p:cNvPr>
            <p:cNvSpPr/>
            <p:nvPr/>
          </p:nvSpPr>
          <p:spPr>
            <a:xfrm>
              <a:off x="4543444" y="4041586"/>
              <a:ext cx="2946158" cy="390191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Huntington’s Disease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9B30CE-394E-95E8-211A-E4DA007000C8}"/>
                </a:ext>
              </a:extLst>
            </p:cNvPr>
            <p:cNvSpPr/>
            <p:nvPr/>
          </p:nvSpPr>
          <p:spPr>
            <a:xfrm>
              <a:off x="4549064" y="4460999"/>
              <a:ext cx="2940538" cy="457017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Amyotrophic Lateral Sclerosis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68819EAF-65B0-4CCA-5997-14FE06C78B06}"/>
                </a:ext>
              </a:extLst>
            </p:cNvPr>
            <p:cNvSpPr/>
            <p:nvPr/>
          </p:nvSpPr>
          <p:spPr>
            <a:xfrm>
              <a:off x="5807146" y="4979434"/>
              <a:ext cx="379563" cy="692875"/>
            </a:xfrm>
            <a:prstGeom prst="downArrow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9B0587-6F40-3945-D700-CC6E6D422004}"/>
                </a:ext>
              </a:extLst>
            </p:cNvPr>
            <p:cNvSpPr txBox="1"/>
            <p:nvPr/>
          </p:nvSpPr>
          <p:spPr>
            <a:xfrm>
              <a:off x="3404676" y="5137739"/>
              <a:ext cx="2585700" cy="376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Processing pipeline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FE5938A-878D-2A9F-3AB4-0039D85BFD07}"/>
                </a:ext>
              </a:extLst>
            </p:cNvPr>
            <p:cNvSpPr/>
            <p:nvPr/>
          </p:nvSpPr>
          <p:spPr>
            <a:xfrm>
              <a:off x="4979274" y="5700688"/>
              <a:ext cx="1886310" cy="442823"/>
            </a:xfrm>
            <a:prstGeom prst="rect">
              <a:avLst/>
            </a:prstGeom>
            <a:solidFill>
              <a:srgbClr val="002E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Cross-analysis</a:t>
              </a:r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8945207-04F3-8158-B521-3CAE41772ADF}"/>
              </a:ext>
            </a:extLst>
          </p:cNvPr>
          <p:cNvSpPr txBox="1"/>
          <p:nvPr/>
        </p:nvSpPr>
        <p:spPr>
          <a:xfrm>
            <a:off x="758303" y="157231"/>
            <a:ext cx="8743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Neurodegenerative </a:t>
            </a:r>
            <a:r>
              <a:rPr lang="en-US" altLang="zh-CN" sz="2400" b="1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Secretome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2400" b="1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Multiomics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Database 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1BA369-109A-F210-EB38-1A35FE7CA0B5}"/>
              </a:ext>
            </a:extLst>
          </p:cNvPr>
          <p:cNvSpPr txBox="1"/>
          <p:nvPr/>
        </p:nvSpPr>
        <p:spPr>
          <a:xfrm flipH="1">
            <a:off x="10522531" y="5579995"/>
            <a:ext cx="15231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(Peripheral/ PBMC)</a:t>
            </a:r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35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 animBg="1"/>
      <p:bldP spid="19" grpId="0" animBg="1"/>
      <p:bldP spid="20" grpId="0"/>
      <p:bldP spid="21" grpId="0"/>
      <p:bldP spid="22" grpId="0"/>
      <p:bldP spid="23" grpId="0"/>
      <p:bldP spid="2" grpId="0"/>
      <p:bldP spid="26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日程表&#10;&#10;AI 生成的内容可能不正确。">
            <a:extLst>
              <a:ext uri="{FF2B5EF4-FFF2-40B4-BE49-F238E27FC236}">
                <a16:creationId xmlns:a16="http://schemas.microsoft.com/office/drawing/2014/main" id="{C6DE506C-9DD1-5D18-1E5B-3FF32F6A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65" y="0"/>
            <a:ext cx="6453774" cy="6048402"/>
          </a:xfrm>
          <a:prstGeom prst="rect">
            <a:avLst/>
          </a:prstGeom>
        </p:spPr>
      </p:pic>
      <p:sp>
        <p:nvSpPr>
          <p:cNvPr id="4" name="箭头: 直角上 3">
            <a:extLst>
              <a:ext uri="{FF2B5EF4-FFF2-40B4-BE49-F238E27FC236}">
                <a16:creationId xmlns:a16="http://schemas.microsoft.com/office/drawing/2014/main" id="{9C569248-FBC5-E536-CD00-19C013828C7B}"/>
              </a:ext>
            </a:extLst>
          </p:cNvPr>
          <p:cNvSpPr/>
          <p:nvPr/>
        </p:nvSpPr>
        <p:spPr>
          <a:xfrm>
            <a:off x="3152921" y="6083740"/>
            <a:ext cx="5531004" cy="642483"/>
          </a:xfrm>
          <a:prstGeom prst="bentUpArrow">
            <a:avLst>
              <a:gd name="adj1" fmla="val 17373"/>
              <a:gd name="adj2" fmla="val 45077"/>
              <a:gd name="adj3" fmla="val 40670"/>
            </a:avLst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DC61BF-8C68-3B8B-5CAC-B58B9CE82FE0}"/>
              </a:ext>
            </a:extLst>
          </p:cNvPr>
          <p:cNvSpPr/>
          <p:nvPr/>
        </p:nvSpPr>
        <p:spPr>
          <a:xfrm>
            <a:off x="3006198" y="5940725"/>
            <a:ext cx="146723" cy="783895"/>
          </a:xfrm>
          <a:prstGeom prst="rect">
            <a:avLst/>
          </a:prstGeom>
          <a:solidFill>
            <a:srgbClr val="002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7DF6CF-40AF-99A8-9F07-6F6755D2CC8D}"/>
              </a:ext>
            </a:extLst>
          </p:cNvPr>
          <p:cNvSpPr txBox="1"/>
          <p:nvPr/>
        </p:nvSpPr>
        <p:spPr>
          <a:xfrm>
            <a:off x="1327008" y="33940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Raw data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AFDC3-AE3D-56CF-7B6B-4788991D7E4E}"/>
              </a:ext>
            </a:extLst>
          </p:cNvPr>
          <p:cNvSpPr txBox="1"/>
          <p:nvPr/>
        </p:nvSpPr>
        <p:spPr>
          <a:xfrm>
            <a:off x="4793698" y="6220315"/>
            <a:ext cx="248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Differential analysis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8FD947-2C42-EB15-2826-0AFEFA365AC3}"/>
              </a:ext>
            </a:extLst>
          </p:cNvPr>
          <p:cNvSpPr txBox="1"/>
          <p:nvPr/>
        </p:nvSpPr>
        <p:spPr>
          <a:xfrm>
            <a:off x="8976999" y="3474188"/>
            <a:ext cx="279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Functional enrichment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560827-EB07-D5EA-94A8-FABD60C813BC}"/>
              </a:ext>
            </a:extLst>
          </p:cNvPr>
          <p:cNvSpPr txBox="1"/>
          <p:nvPr/>
        </p:nvSpPr>
        <p:spPr>
          <a:xfrm>
            <a:off x="331184" y="641773"/>
            <a:ext cx="319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ER diagram</a:t>
            </a:r>
          </a:p>
          <a:p>
            <a:pPr algn="l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full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51ED5B-46F6-C575-78B2-9EA8213C48B3}"/>
              </a:ext>
            </a:extLst>
          </p:cNvPr>
          <p:cNvSpPr txBox="1"/>
          <p:nvPr/>
        </p:nvSpPr>
        <p:spPr>
          <a:xfrm>
            <a:off x="5130800" y="105727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Metadata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44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59A1EA-E142-ED2F-DE8F-1B75D6B4FDF8}"/>
              </a:ext>
            </a:extLst>
          </p:cNvPr>
          <p:cNvSpPr txBox="1"/>
          <p:nvPr/>
        </p:nvSpPr>
        <p:spPr>
          <a:xfrm>
            <a:off x="787178" y="143123"/>
            <a:ext cx="872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Basic Structure of </a:t>
            </a:r>
            <a:r>
              <a:rPr lang="en-US" altLang="zh-CN" sz="2800" b="1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图示, 日程表&#10;&#10;AI 生成的内容可能不正确。">
            <a:extLst>
              <a:ext uri="{FF2B5EF4-FFF2-40B4-BE49-F238E27FC236}">
                <a16:creationId xmlns:a16="http://schemas.microsoft.com/office/drawing/2014/main" id="{93A3D2B9-E563-66EA-9007-A5B401C3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" r="4735"/>
          <a:stretch>
            <a:fillRect/>
          </a:stretch>
        </p:blipFill>
        <p:spPr>
          <a:xfrm>
            <a:off x="506046" y="899771"/>
            <a:ext cx="8186112" cy="53661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56C7FB-4648-B985-6D80-FB47EEDD9CDA}"/>
              </a:ext>
            </a:extLst>
          </p:cNvPr>
          <p:cNvSpPr txBox="1"/>
          <p:nvPr/>
        </p:nvSpPr>
        <p:spPr>
          <a:xfrm>
            <a:off x="0" y="1009520"/>
            <a:ext cx="3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ER diagram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直角上 19">
            <a:extLst>
              <a:ext uri="{FF2B5EF4-FFF2-40B4-BE49-F238E27FC236}">
                <a16:creationId xmlns:a16="http://schemas.microsoft.com/office/drawing/2014/main" id="{0FCAC2EE-7C54-DACC-75E0-93DBB74705C3}"/>
              </a:ext>
            </a:extLst>
          </p:cNvPr>
          <p:cNvSpPr/>
          <p:nvPr/>
        </p:nvSpPr>
        <p:spPr>
          <a:xfrm>
            <a:off x="1664406" y="4968502"/>
            <a:ext cx="6309360" cy="1541417"/>
          </a:xfrm>
          <a:prstGeom prst="bentUpArrow">
            <a:avLst>
              <a:gd name="adj1" fmla="val 17373"/>
              <a:gd name="adj2" fmla="val 26907"/>
              <a:gd name="adj3" fmla="val 25000"/>
            </a:avLst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5ECD68-95F9-F4C8-825A-B438F9A28170}"/>
              </a:ext>
            </a:extLst>
          </p:cNvPr>
          <p:cNvSpPr/>
          <p:nvPr/>
        </p:nvSpPr>
        <p:spPr>
          <a:xfrm>
            <a:off x="1403149" y="4968502"/>
            <a:ext cx="261257" cy="1541417"/>
          </a:xfrm>
          <a:prstGeom prst="rect">
            <a:avLst/>
          </a:prstGeom>
          <a:solidFill>
            <a:srgbClr val="002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C7DE9B-3888-F180-F0EE-B08A23C0B610}"/>
              </a:ext>
            </a:extLst>
          </p:cNvPr>
          <p:cNvSpPr txBox="1"/>
          <p:nvPr/>
        </p:nvSpPr>
        <p:spPr>
          <a:xfrm>
            <a:off x="176297" y="48981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Raw data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59C57F-F543-1146-61CA-7917C5F719A4}"/>
              </a:ext>
            </a:extLst>
          </p:cNvPr>
          <p:cNvSpPr txBox="1"/>
          <p:nvPr/>
        </p:nvSpPr>
        <p:spPr>
          <a:xfrm>
            <a:off x="3374195" y="6203259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 analysis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4E6593-D153-5C66-32E8-2E1C9E3E4192}"/>
              </a:ext>
            </a:extLst>
          </p:cNvPr>
          <p:cNvSpPr txBox="1"/>
          <p:nvPr/>
        </p:nvSpPr>
        <p:spPr>
          <a:xfrm>
            <a:off x="8092312" y="4898164"/>
            <a:ext cx="25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Pathway enrichment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C4FF58-64D5-9FA2-DC51-7187326559A2}"/>
              </a:ext>
            </a:extLst>
          </p:cNvPr>
          <p:cNvSpPr txBox="1"/>
          <p:nvPr/>
        </p:nvSpPr>
        <p:spPr>
          <a:xfrm>
            <a:off x="8786551" y="2605971"/>
            <a:ext cx="61389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/>
              <a:t>D</a:t>
            </a:r>
            <a:r>
              <a:rPr lang="en-US" altLang="zh-CN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/>
              <a:t>I</a:t>
            </a:r>
            <a:r>
              <a:rPr lang="en-US" altLang="zh-CN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ntegrated queries</a:t>
            </a:r>
            <a:endParaRPr lang="zh-CN" altLang="en-US" sz="28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23DEC1-8B20-0738-2E1F-FCCFF07AB6F7}"/>
              </a:ext>
            </a:extLst>
          </p:cNvPr>
          <p:cNvSpPr txBox="1"/>
          <p:nvPr/>
        </p:nvSpPr>
        <p:spPr>
          <a:xfrm>
            <a:off x="4397828" y="100304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Metadata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DE53C6-5310-9555-10F2-7D8999F393AE}"/>
              </a:ext>
            </a:extLst>
          </p:cNvPr>
          <p:cNvSpPr txBox="1"/>
          <p:nvPr/>
        </p:nvSpPr>
        <p:spPr>
          <a:xfrm>
            <a:off x="0" y="2011679"/>
            <a:ext cx="79582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Basic functions:</a:t>
            </a:r>
          </a:p>
          <a:p>
            <a:pPr algn="l"/>
            <a:endParaRPr lang="en-US" altLang="zh-CN" sz="28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Cross-analysis for several disease</a:t>
            </a:r>
          </a:p>
          <a:p>
            <a:pPr marL="914400" lvl="1" indent="-457200">
              <a:buAutoNum type="arabicPeriod"/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Multi-</a:t>
            </a:r>
            <a:r>
              <a:rPr lang="en-US" altLang="zh-CN" sz="240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omic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analysis for further validation</a:t>
            </a:r>
          </a:p>
          <a:p>
            <a:pPr lvl="1"/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 Ligand-receptor paired analysis</a:t>
            </a: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3F3750-D465-C8E2-1DCB-F5EC121E107D}"/>
              </a:ext>
            </a:extLst>
          </p:cNvPr>
          <p:cNvSpPr txBox="1"/>
          <p:nvPr/>
        </p:nvSpPr>
        <p:spPr>
          <a:xfrm>
            <a:off x="653143" y="100097"/>
            <a:ext cx="497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outline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006644-A56D-4F1C-B3E3-93CF9A1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8" t="-327" r="3415" b="1637"/>
          <a:stretch>
            <a:fillRect/>
          </a:stretch>
        </p:blipFill>
        <p:spPr>
          <a:xfrm>
            <a:off x="6603273" y="2011679"/>
            <a:ext cx="5510349" cy="34215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D84F55-B11A-FEF6-7333-1EC4BF372F57}"/>
              </a:ext>
            </a:extLst>
          </p:cNvPr>
          <p:cNvSpPr txBox="1"/>
          <p:nvPr/>
        </p:nvSpPr>
        <p:spPr>
          <a:xfrm>
            <a:off x="7284357" y="5553744"/>
            <a:ext cx="615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Research design for </a:t>
            </a:r>
            <a:r>
              <a:rPr lang="en-US" altLang="zh-CN" sz="1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12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616C496A-E7C7-0E8D-C8C3-815FF9BC624A}"/>
              </a:ext>
            </a:extLst>
          </p:cNvPr>
          <p:cNvSpPr/>
          <p:nvPr/>
        </p:nvSpPr>
        <p:spPr>
          <a:xfrm>
            <a:off x="52251" y="1798253"/>
            <a:ext cx="5183199" cy="4805021"/>
          </a:xfrm>
          <a:prstGeom prst="rect">
            <a:avLst/>
          </a:prstGeom>
          <a:solidFill>
            <a:srgbClr val="E7EE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B634C1-0569-CFA8-7336-203288704B69}"/>
              </a:ext>
            </a:extLst>
          </p:cNvPr>
          <p:cNvSpPr txBox="1"/>
          <p:nvPr/>
        </p:nvSpPr>
        <p:spPr>
          <a:xfrm>
            <a:off x="667335" y="177430"/>
            <a:ext cx="93090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Analysis of Common DEG/ Pathway of Multiple Diseases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9D7EAD8-C0C0-8072-29F8-B979FA3D1C53}"/>
              </a:ext>
            </a:extLst>
          </p:cNvPr>
          <p:cNvSpPr txBox="1"/>
          <p:nvPr/>
        </p:nvSpPr>
        <p:spPr>
          <a:xfrm>
            <a:off x="187569" y="1038866"/>
            <a:ext cx="1190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NeuroSecreDb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integrates bulk RNA-seq datasets across several NDs and tissues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40591F-E031-A0E7-8BEA-172885DC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986"/>
          <a:stretch>
            <a:fillRect/>
          </a:stretch>
        </p:blipFill>
        <p:spPr>
          <a:xfrm>
            <a:off x="5384283" y="5111249"/>
            <a:ext cx="6800096" cy="115914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5275988-B210-DC6B-30A7-7F6A2A42BCF1}"/>
              </a:ext>
            </a:extLst>
          </p:cNvPr>
          <p:cNvSpPr/>
          <p:nvPr/>
        </p:nvSpPr>
        <p:spPr>
          <a:xfrm>
            <a:off x="414197" y="4298215"/>
            <a:ext cx="1979023" cy="492630"/>
          </a:xfrm>
          <a:prstGeom prst="rect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Arial" panose="020B0604020202020204" pitchFamily="34" charset="0"/>
                <a:cs typeface="Arial" panose="020B0604020202020204" pitchFamily="34" charset="0"/>
              </a:rPr>
              <a:t>Disease+Tissue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17FF6-D9CD-B9E6-4D07-3331BC5B139E}"/>
              </a:ext>
            </a:extLst>
          </p:cNvPr>
          <p:cNvSpPr/>
          <p:nvPr/>
        </p:nvSpPr>
        <p:spPr>
          <a:xfrm>
            <a:off x="2326836" y="1998309"/>
            <a:ext cx="1358537" cy="2050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DEG_table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E59DA3-D6EA-2B95-5CC7-FAD7353C7702}"/>
              </a:ext>
            </a:extLst>
          </p:cNvPr>
          <p:cNvSpPr/>
          <p:nvPr/>
        </p:nvSpPr>
        <p:spPr>
          <a:xfrm>
            <a:off x="3685373" y="1998308"/>
            <a:ext cx="1456509" cy="2050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Gene_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B4E506-66BD-2B50-40A5-FC562A82020B}"/>
              </a:ext>
            </a:extLst>
          </p:cNvPr>
          <p:cNvSpPr/>
          <p:nvPr/>
        </p:nvSpPr>
        <p:spPr>
          <a:xfrm>
            <a:off x="2326836" y="5047625"/>
            <a:ext cx="1358537" cy="936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DEG_table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1B7EB5-D145-7766-BC59-98BF1A342034}"/>
              </a:ext>
            </a:extLst>
          </p:cNvPr>
          <p:cNvSpPr/>
          <p:nvPr/>
        </p:nvSpPr>
        <p:spPr>
          <a:xfrm>
            <a:off x="3685373" y="5047624"/>
            <a:ext cx="1456509" cy="936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Gene_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2724B7BF-7741-334F-C918-84708B6FD9E4}"/>
              </a:ext>
            </a:extLst>
          </p:cNvPr>
          <p:cNvSpPr/>
          <p:nvPr/>
        </p:nvSpPr>
        <p:spPr>
          <a:xfrm>
            <a:off x="3548213" y="4100678"/>
            <a:ext cx="274320" cy="878001"/>
          </a:xfrm>
          <a:prstGeom prst="downArrow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5BDD09-8B20-A1F7-317C-BDFB8B8B953E}"/>
              </a:ext>
            </a:extLst>
          </p:cNvPr>
          <p:cNvSpPr txBox="1"/>
          <p:nvPr/>
        </p:nvSpPr>
        <p:spPr>
          <a:xfrm>
            <a:off x="5321843" y="2259954"/>
            <a:ext cx="650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Demo1.1: 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FindCommonDEGsTwoDiseases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(‘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AD’,’PD’,’Blood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’)</a:t>
            </a: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7E0A9645-8B72-D4EF-A25E-03C51D6CFEB4}"/>
              </a:ext>
            </a:extLst>
          </p:cNvPr>
          <p:cNvSpPr/>
          <p:nvPr/>
        </p:nvSpPr>
        <p:spPr>
          <a:xfrm rot="16200000">
            <a:off x="2797797" y="4023319"/>
            <a:ext cx="281076" cy="1043409"/>
          </a:xfrm>
          <a:prstGeom prst="downArrow">
            <a:avLst/>
          </a:prstGeom>
          <a:solidFill>
            <a:srgbClr val="002E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D5CAA2B-1E1C-76B2-23CC-37BC1D7F5246}"/>
              </a:ext>
            </a:extLst>
          </p:cNvPr>
          <p:cNvSpPr txBox="1"/>
          <p:nvPr/>
        </p:nvSpPr>
        <p:spPr>
          <a:xfrm>
            <a:off x="52251" y="1809460"/>
            <a:ext cx="152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Query logic: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582AE3-A0F4-3236-D214-F9975F90947A}"/>
              </a:ext>
            </a:extLst>
          </p:cNvPr>
          <p:cNvSpPr txBox="1"/>
          <p:nvPr/>
        </p:nvSpPr>
        <p:spPr>
          <a:xfrm>
            <a:off x="1018025" y="392722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BBC3B6-9D33-73D0-5732-BCD3A81D7257}"/>
              </a:ext>
            </a:extLst>
          </p:cNvPr>
          <p:cNvSpPr txBox="1"/>
          <p:nvPr/>
        </p:nvSpPr>
        <p:spPr>
          <a:xfrm>
            <a:off x="3198950" y="597712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Demo1.1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98A4864-529E-0EBD-FFD6-8C799E84C012}"/>
              </a:ext>
            </a:extLst>
          </p:cNvPr>
          <p:cNvSpPr txBox="1"/>
          <p:nvPr/>
        </p:nvSpPr>
        <p:spPr>
          <a:xfrm>
            <a:off x="2571247" y="4131873"/>
            <a:ext cx="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CA49D5-1F96-014F-03A0-727D51B08BC2}"/>
              </a:ext>
            </a:extLst>
          </p:cNvPr>
          <p:cNvSpPr txBox="1"/>
          <p:nvPr/>
        </p:nvSpPr>
        <p:spPr>
          <a:xfrm>
            <a:off x="574150" y="2839076"/>
            <a:ext cx="181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Joined Table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5DCEAE-AA19-D78F-9A11-8891A63A68AB}"/>
              </a:ext>
            </a:extLst>
          </p:cNvPr>
          <p:cNvSpPr txBox="1"/>
          <p:nvPr/>
        </p:nvSpPr>
        <p:spPr>
          <a:xfrm>
            <a:off x="597560" y="5294999"/>
            <a:ext cx="181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Output View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1664DEA-CB55-6E34-68C5-D4F9D2E479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478"/>
          <a:stretch>
            <a:fillRect/>
          </a:stretch>
        </p:blipFill>
        <p:spPr>
          <a:xfrm>
            <a:off x="5414094" y="2853028"/>
            <a:ext cx="6627488" cy="111216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67BC639-BFEC-B04D-1FFD-AEB2934B40E3}"/>
              </a:ext>
            </a:extLst>
          </p:cNvPr>
          <p:cNvSpPr txBox="1"/>
          <p:nvPr/>
        </p:nvSpPr>
        <p:spPr>
          <a:xfrm>
            <a:off x="5321843" y="4565820"/>
            <a:ext cx="680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Demo1.2: 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FindCommonPathwaysTwoDiseases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(‘</a:t>
            </a:r>
            <a:r>
              <a:rPr lang="en-US" altLang="zh-CN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AD’,’PD’,’Blood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’)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06B78373-C53D-DA6F-828D-1E027DD3AF45}"/>
              </a:ext>
            </a:extLst>
          </p:cNvPr>
          <p:cNvSpPr/>
          <p:nvPr/>
        </p:nvSpPr>
        <p:spPr>
          <a:xfrm rot="16200000">
            <a:off x="6907509" y="2434699"/>
            <a:ext cx="382415" cy="3321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C0A3DF-4AC9-C84D-067A-B6312AEFB30C}"/>
              </a:ext>
            </a:extLst>
          </p:cNvPr>
          <p:cNvSpPr txBox="1"/>
          <p:nvPr/>
        </p:nvSpPr>
        <p:spPr>
          <a:xfrm>
            <a:off x="6076641" y="424152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Gene </a:t>
            </a:r>
            <a:r>
              <a:rPr lang="en-US" altLang="zh-CN" err="1">
                <a:latin typeface="微软雅黑" panose="020B0503020204020204" pitchFamily="34" charset="-122"/>
                <a:ea typeface="微软雅黑" panose="020B0503020204020204" pitchFamily="34" charset="-122"/>
              </a:rPr>
              <a:t>infomation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26AF593-09F4-AE9F-C453-3727240BDF91}"/>
              </a:ext>
            </a:extLst>
          </p:cNvPr>
          <p:cNvSpPr/>
          <p:nvPr/>
        </p:nvSpPr>
        <p:spPr>
          <a:xfrm rot="16200000">
            <a:off x="9970121" y="3038687"/>
            <a:ext cx="382415" cy="2232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2B721A-7494-CEF2-8BB1-2B6E5B6A0878}"/>
              </a:ext>
            </a:extLst>
          </p:cNvPr>
          <p:cNvSpPr txBox="1"/>
          <p:nvPr/>
        </p:nvSpPr>
        <p:spPr>
          <a:xfrm>
            <a:off x="9204197" y="427961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DEG </a:t>
            </a:r>
            <a:r>
              <a:rPr lang="en-US" altLang="zh-CN" err="1">
                <a:latin typeface="微软雅黑" panose="020B0503020204020204" pitchFamily="34" charset="-122"/>
                <a:ea typeface="微软雅黑" panose="020B0503020204020204" pitchFamily="34" charset="-122"/>
              </a:rPr>
              <a:t>infomation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7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184CB"/>
      </a:accent3>
      <a:accent4>
        <a:srgbClr val="00A0E6"/>
      </a:accent4>
      <a:accent5>
        <a:srgbClr val="015CB3"/>
      </a:accent5>
      <a:accent6>
        <a:srgbClr val="01386A"/>
      </a:accent6>
      <a:hlink>
        <a:srgbClr val="4472C4"/>
      </a:hlink>
      <a:folHlink>
        <a:srgbClr val="BFBFBF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E5A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F7B3C38B71BA24DB01252FA4A14E754" ma:contentTypeVersion="6" ma:contentTypeDescription="新建文档。" ma:contentTypeScope="" ma:versionID="ab6aab556e1c3cd06dc2d0a79fe8814f">
  <xsd:schema xmlns:xsd="http://www.w3.org/2001/XMLSchema" xmlns:xs="http://www.w3.org/2001/XMLSchema" xmlns:p="http://schemas.microsoft.com/office/2006/metadata/properties" xmlns:ns3="a9f5b2bc-7b89-4cee-a684-3ced1c9dc49c" targetNamespace="http://schemas.microsoft.com/office/2006/metadata/properties" ma:root="true" ma:fieldsID="84731627db2df07583ad09921dfe2787" ns3:_="">
    <xsd:import namespace="a9f5b2bc-7b89-4cee-a684-3ced1c9dc49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5b2bc-7b89-4cee-a684-3ced1c9dc49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9f5b2bc-7b89-4cee-a684-3ced1c9dc49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76A4C3-1BEB-458C-AF14-FBE3E5510AC2}">
  <ds:schemaRefs>
    <ds:schemaRef ds:uri="a9f5b2bc-7b89-4cee-a684-3ced1c9dc4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23EEE0-2CA7-4D45-A4CF-C85E83FAFEA6}">
  <ds:schemaRefs>
    <ds:schemaRef ds:uri="http://schemas.microsoft.com/office/infopath/2007/PartnerControls"/>
    <ds:schemaRef ds:uri="http://purl.org/dc/elements/1.1/"/>
    <ds:schemaRef ds:uri="http://purl.org/dc/dcmitype/"/>
    <ds:schemaRef ds:uri="http://www.w3.org/XML/1998/namespace"/>
    <ds:schemaRef ds:uri="http://purl.org/dc/terms/"/>
    <ds:schemaRef ds:uri="a9f5b2bc-7b89-4cee-a684-3ced1c9dc49c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0F29A35-3987-47E2-B841-FFF4EEDC27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2204</Words>
  <Application>Microsoft Office PowerPoint</Application>
  <PresentationFormat>宽屏</PresentationFormat>
  <Paragraphs>262</Paragraphs>
  <Slides>21</Slides>
  <Notes>13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微软雅黑</vt:lpstr>
      <vt:lpstr>等线</vt:lpstr>
      <vt:lpstr>Arial</vt:lpstr>
      <vt:lpstr>微软雅黑</vt:lpstr>
      <vt:lpstr>Wingdings</vt:lpstr>
      <vt:lpstr>Office 主题​​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office2016mac62028</dc:creator>
  <cp:lastModifiedBy>Ding, Chenyang</cp:lastModifiedBy>
  <cp:revision>1</cp:revision>
  <dcterms:created xsi:type="dcterms:W3CDTF">2018-11-23T06:14:16Z</dcterms:created>
  <dcterms:modified xsi:type="dcterms:W3CDTF">2025-12-16T10:39:23Z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0x0101004F7B3C38B71BA24DB01252FA4A14E754</vt:lpwstr>
  </property>
</Properties>
</file>